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8" r:id="rId14"/>
    <p:sldId id="267" r:id="rId15"/>
  </p:sldIdLst>
  <p:sldSz cx="18288000" cy="10287000"/>
  <p:notesSz cx="6858000" cy="9144000"/>
  <p:embeddedFontLst>
    <p:embeddedFont>
      <p:font typeface="Arimo" panose="020B0604020202020204" charset="0"/>
      <p:regular r:id="rId16"/>
    </p:embeddedFont>
    <p:embeddedFont>
      <p:font typeface="Calibri (MS)" panose="020B0604020202020204" charset="0"/>
      <p:regular r:id="rId17"/>
    </p:embeddedFont>
    <p:embeddedFont>
      <p:font typeface="Calibri (MS) Bold" panose="020B0604020202020204" charset="0"/>
      <p:regular r:id="rId18"/>
    </p:embeddedFont>
    <p:embeddedFont>
      <p:font typeface="Times New Roman Bold" panose="02020803070505020304" pitchFamily="18" charset="0"/>
      <p:regular r:id="rId19"/>
      <p:bold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4" d="100"/>
          <a:sy n="44" d="100"/>
        </p:scale>
        <p:origin x="660" y="3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jpeg>
</file>

<file path=ppt/media/image11.png>
</file>

<file path=ppt/media/image12.svg>
</file>

<file path=ppt/media/image2.png>
</file>

<file path=ppt/media/image3.svg>
</file>

<file path=ppt/media/image4.jpg>
</file>

<file path=ppt/media/image5.png>
</file>

<file path=ppt/media/image6.svg>
</file>

<file path=ppt/media/image7.png>
</file>

<file path=ppt/media/image8.pn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3390/info12040134" TargetMode="External"/><Relationship Id="rId2" Type="http://schemas.openxmlformats.org/officeDocument/2006/relationships/hyperlink" Target="https://www.ncbi.nlm.nih.gov/pmc/articles/PMC7361320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developers.google.com/maps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895600" y="449142"/>
            <a:ext cx="13763625" cy="2867025"/>
          </a:xfrm>
          <a:custGeom>
            <a:avLst/>
            <a:gdLst/>
            <a:ahLst/>
            <a:cxnLst/>
            <a:rect l="l" t="t" r="r" b="b"/>
            <a:pathLst>
              <a:path w="13763625" h="2867025">
                <a:moveTo>
                  <a:pt x="0" y="0"/>
                </a:moveTo>
                <a:lnTo>
                  <a:pt x="13763625" y="0"/>
                </a:lnTo>
                <a:lnTo>
                  <a:pt x="13763625" y="2867025"/>
                </a:lnTo>
                <a:lnTo>
                  <a:pt x="0" y="28670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28" r="-401"/>
            </a:stretch>
          </a:blipFill>
        </p:spPr>
      </p:sp>
      <p:grpSp>
        <p:nvGrpSpPr>
          <p:cNvPr id="3" name="Group 3"/>
          <p:cNvGrpSpPr>
            <a:grpSpLocks noChangeAspect="1"/>
          </p:cNvGrpSpPr>
          <p:nvPr/>
        </p:nvGrpSpPr>
        <p:grpSpPr>
          <a:xfrm>
            <a:off x="2895600" y="449142"/>
            <a:ext cx="13759539" cy="2870683"/>
            <a:chOff x="0" y="0"/>
            <a:chExt cx="13759536" cy="287068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759562" cy="2870708"/>
            </a:xfrm>
            <a:custGeom>
              <a:avLst/>
              <a:gdLst/>
              <a:ahLst/>
              <a:cxnLst/>
              <a:rect l="l" t="t" r="r" b="b"/>
              <a:pathLst>
                <a:path w="13759562" h="2870708">
                  <a:moveTo>
                    <a:pt x="0" y="2870708"/>
                  </a:moveTo>
                  <a:lnTo>
                    <a:pt x="13759562" y="2870708"/>
                  </a:lnTo>
                  <a:lnTo>
                    <a:pt x="137595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1193797" y="3488303"/>
            <a:ext cx="15900397" cy="6657404"/>
            <a:chOff x="0" y="0"/>
            <a:chExt cx="15900400" cy="6657404"/>
          </a:xfrm>
        </p:grpSpPr>
        <p:sp>
          <p:nvSpPr>
            <p:cNvPr id="6" name="Freeform 6"/>
            <p:cNvSpPr/>
            <p:nvPr/>
          </p:nvSpPr>
          <p:spPr>
            <a:xfrm>
              <a:off x="1405128" y="63500"/>
              <a:ext cx="12409551" cy="796544"/>
            </a:xfrm>
            <a:custGeom>
              <a:avLst/>
              <a:gdLst/>
              <a:ahLst/>
              <a:cxnLst/>
              <a:rect l="l" t="t" r="r" b="b"/>
              <a:pathLst>
                <a:path w="12409551" h="796544">
                  <a:moveTo>
                    <a:pt x="0" y="0"/>
                  </a:moveTo>
                  <a:lnTo>
                    <a:pt x="12409551" y="0"/>
                  </a:lnTo>
                  <a:lnTo>
                    <a:pt x="12409551" y="796544"/>
                  </a:lnTo>
                  <a:lnTo>
                    <a:pt x="0" y="796544"/>
                  </a:lnTo>
                  <a:close/>
                </a:path>
              </a:pathLst>
            </a:custGeom>
            <a:solidFill>
              <a:srgbClr val="FFFF00"/>
            </a:solidFill>
          </p:spPr>
        </p:sp>
        <p:sp>
          <p:nvSpPr>
            <p:cNvPr id="7" name="Freeform 7"/>
            <p:cNvSpPr/>
            <p:nvPr/>
          </p:nvSpPr>
          <p:spPr>
            <a:xfrm>
              <a:off x="1405128" y="63500"/>
              <a:ext cx="12411075" cy="796544"/>
            </a:xfrm>
            <a:custGeom>
              <a:avLst/>
              <a:gdLst/>
              <a:ahLst/>
              <a:cxnLst/>
              <a:rect l="l" t="t" r="r" b="b"/>
              <a:pathLst>
                <a:path w="12411075" h="796544">
                  <a:moveTo>
                    <a:pt x="0" y="796544"/>
                  </a:moveTo>
                  <a:lnTo>
                    <a:pt x="12411075" y="796544"/>
                  </a:lnTo>
                  <a:lnTo>
                    <a:pt x="1241107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722122" y="942975"/>
              <a:ext cx="14739240" cy="5377053"/>
            </a:xfrm>
            <a:custGeom>
              <a:avLst/>
              <a:gdLst/>
              <a:ahLst/>
              <a:cxnLst/>
              <a:rect l="l" t="t" r="r" b="b"/>
              <a:pathLst>
                <a:path w="14739240" h="5377053">
                  <a:moveTo>
                    <a:pt x="0" y="5377053"/>
                  </a:moveTo>
                  <a:lnTo>
                    <a:pt x="14739240" y="5377053"/>
                  </a:lnTo>
                  <a:lnTo>
                    <a:pt x="147392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9" name="Freeform 9"/>
            <p:cNvSpPr/>
            <p:nvPr/>
          </p:nvSpPr>
          <p:spPr>
            <a:xfrm>
              <a:off x="63500" y="6046216"/>
              <a:ext cx="4114800" cy="547751"/>
            </a:xfrm>
            <a:custGeom>
              <a:avLst/>
              <a:gdLst/>
              <a:ahLst/>
              <a:cxnLst/>
              <a:rect l="l" t="t" r="r" b="b"/>
              <a:pathLst>
                <a:path w="4114800" h="547751">
                  <a:moveTo>
                    <a:pt x="0" y="547751"/>
                  </a:moveTo>
                  <a:lnTo>
                    <a:pt x="4114800" y="547751"/>
                  </a:lnTo>
                  <a:lnTo>
                    <a:pt x="411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" name="Freeform 10"/>
            <p:cNvSpPr/>
            <p:nvPr/>
          </p:nvSpPr>
          <p:spPr>
            <a:xfrm>
              <a:off x="11722100" y="6046216"/>
              <a:ext cx="4114800" cy="547751"/>
            </a:xfrm>
            <a:custGeom>
              <a:avLst/>
              <a:gdLst/>
              <a:ahLst/>
              <a:cxnLst/>
              <a:rect l="l" t="t" r="r" b="b"/>
              <a:pathLst>
                <a:path w="4114800" h="547751">
                  <a:moveTo>
                    <a:pt x="0" y="547751"/>
                  </a:moveTo>
                  <a:lnTo>
                    <a:pt x="4114800" y="547751"/>
                  </a:lnTo>
                  <a:lnTo>
                    <a:pt x="411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sp>
        <p:nvSpPr>
          <p:cNvPr id="11" name="TextBox 11"/>
          <p:cNvSpPr txBox="1"/>
          <p:nvPr/>
        </p:nvSpPr>
        <p:spPr>
          <a:xfrm>
            <a:off x="2235718" y="4457348"/>
            <a:ext cx="14381464" cy="25907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49"/>
              </a:lnSpc>
            </a:pPr>
            <a:r>
              <a:rPr lang="en-US" sz="5999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Course Name: Project With Design Thinking (Product / Software Development Life Cycle)</a:t>
            </a:r>
          </a:p>
          <a:p>
            <a:pPr algn="ctr">
              <a:lnSpc>
                <a:spcPts val="6449"/>
              </a:lnSpc>
            </a:pPr>
            <a:r>
              <a:rPr lang="en-US" sz="5999" b="1">
                <a:solidFill>
                  <a:srgbClr val="4E18E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Title of the project : RESQTAIL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978002" y="3505686"/>
            <a:ext cx="9846050" cy="6591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3600" b="1">
                <a:solidFill>
                  <a:srgbClr val="C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Department of Computer Science And Engineering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257300" y="9617392"/>
            <a:ext cx="1088212" cy="344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898989"/>
                </a:solidFill>
                <a:latin typeface="Calibri (MS)"/>
                <a:ea typeface="Calibri (MS)"/>
                <a:cs typeface="Calibri (MS)"/>
                <a:sym typeface="Calibri (MS)"/>
              </a:rPr>
              <a:t>15-04-2025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6914762" y="9617393"/>
            <a:ext cx="118177" cy="3390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898989"/>
                </a:solidFill>
                <a:latin typeface="Calibri (MS)"/>
                <a:ea typeface="Calibri (MS)"/>
                <a:cs typeface="Calibri (MS)"/>
                <a:sym typeface="Calibri (MS)"/>
              </a:rPr>
              <a:t>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1257300" y="9534525"/>
            <a:ext cx="4114800" cy="547688"/>
            <a:chOff x="0" y="0"/>
            <a:chExt cx="4114800" cy="54768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114800" cy="547624"/>
            </a:xfrm>
            <a:custGeom>
              <a:avLst/>
              <a:gdLst/>
              <a:ahLst/>
              <a:cxnLst/>
              <a:rect l="l" t="t" r="r" b="b"/>
              <a:pathLst>
                <a:path w="4114800" h="547624">
                  <a:moveTo>
                    <a:pt x="0" y="547624"/>
                  </a:moveTo>
                  <a:lnTo>
                    <a:pt x="4114800" y="547624"/>
                  </a:lnTo>
                  <a:lnTo>
                    <a:pt x="411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12915900" y="9534525"/>
            <a:ext cx="4114800" cy="547688"/>
            <a:chOff x="0" y="0"/>
            <a:chExt cx="4114800" cy="54768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114800" cy="547624"/>
            </a:xfrm>
            <a:custGeom>
              <a:avLst/>
              <a:gdLst/>
              <a:ahLst/>
              <a:cxnLst/>
              <a:rect l="l" t="t" r="r" b="b"/>
              <a:pathLst>
                <a:path w="4114800" h="547624">
                  <a:moveTo>
                    <a:pt x="0" y="547624"/>
                  </a:moveTo>
                  <a:lnTo>
                    <a:pt x="4114800" y="547624"/>
                  </a:lnTo>
                  <a:lnTo>
                    <a:pt x="411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pic>
        <p:nvPicPr>
          <p:cNvPr id="6" name="Picture 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/>
          <a:stretch>
            <a:fillRect/>
          </a:stretch>
        </p:blipFill>
        <p:spPr>
          <a:xfrm>
            <a:off x="2209800" y="1790700"/>
            <a:ext cx="13716000" cy="68580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16798976" y="9617392"/>
            <a:ext cx="236363" cy="344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898989"/>
                </a:solidFill>
                <a:latin typeface="Calibri (MS)"/>
                <a:ea typeface="Calibri (MS)"/>
                <a:cs typeface="Calibri (MS)"/>
                <a:sym typeface="Calibri (MS)"/>
              </a:rPr>
              <a:t>9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662742" y="280558"/>
            <a:ext cx="4962515" cy="891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 b="1" dirty="0">
                <a:solidFill>
                  <a:srgbClr val="7030A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OUTPUT VIDEO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57300" y="9617392"/>
            <a:ext cx="1088212" cy="344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898989"/>
                </a:solidFill>
                <a:latin typeface="Calibri (MS)"/>
                <a:ea typeface="Calibri (MS)"/>
                <a:cs typeface="Calibri (MS)"/>
                <a:sym typeface="Calibri (MS)"/>
              </a:rPr>
              <a:t>15-04-2025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1257300" y="547688"/>
            <a:ext cx="15773400" cy="1988344"/>
            <a:chOff x="0" y="0"/>
            <a:chExt cx="15773400" cy="198835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773400" cy="1988312"/>
            </a:xfrm>
            <a:custGeom>
              <a:avLst/>
              <a:gdLst/>
              <a:ahLst/>
              <a:cxnLst/>
              <a:rect l="l" t="t" r="r" b="b"/>
              <a:pathLst>
                <a:path w="15773400" h="1988312">
                  <a:moveTo>
                    <a:pt x="0" y="1988312"/>
                  </a:moveTo>
                  <a:lnTo>
                    <a:pt x="15773400" y="1988312"/>
                  </a:lnTo>
                  <a:lnTo>
                    <a:pt x="157734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12915900" y="9534525"/>
            <a:ext cx="4114800" cy="547688"/>
            <a:chOff x="0" y="0"/>
            <a:chExt cx="4114800" cy="54768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114800" cy="547624"/>
            </a:xfrm>
            <a:custGeom>
              <a:avLst/>
              <a:gdLst/>
              <a:ahLst/>
              <a:cxnLst/>
              <a:rect l="l" t="t" r="r" b="b"/>
              <a:pathLst>
                <a:path w="4114800" h="547624">
                  <a:moveTo>
                    <a:pt x="0" y="547624"/>
                  </a:moveTo>
                  <a:lnTo>
                    <a:pt x="4114800" y="547624"/>
                  </a:lnTo>
                  <a:lnTo>
                    <a:pt x="411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6917979" y="1011974"/>
            <a:ext cx="4541082" cy="891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 b="1">
                <a:solidFill>
                  <a:srgbClr val="7030A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CONCLUSION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6798976" y="9617392"/>
            <a:ext cx="236363" cy="344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898989"/>
                </a:solidFill>
                <a:latin typeface="Calibri (MS)"/>
                <a:ea typeface="Calibri (MS)"/>
                <a:cs typeface="Calibri (MS)"/>
                <a:sym typeface="Calibri (MS)"/>
              </a:rPr>
              <a:t>10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698719" y="2087552"/>
            <a:ext cx="13655745" cy="65819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723"/>
              </a:lnSpc>
            </a:pPr>
            <a:r>
              <a:rPr lang="en-US" sz="3999" spc="39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ResQtail</a:t>
            </a:r>
            <a:r>
              <a:rPr lang="en-US" sz="3999" spc="3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aims to revolutionize pet safety by providing a software-based, intelligent rescue system that detects emergencies in real-time using behavioral patterns and location </a:t>
            </a:r>
            <a:r>
              <a:rPr lang="en-US" sz="3999" spc="39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tracking.By</a:t>
            </a:r>
            <a:r>
              <a:rPr lang="en-US" sz="3999" spc="3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eliminating the need for expensive hardware and relying on accessible mobile technology, </a:t>
            </a:r>
            <a:r>
              <a:rPr lang="en-US" sz="3999" spc="39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ResQtail</a:t>
            </a:r>
            <a:r>
              <a:rPr lang="en-US" sz="3999" spc="3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offers a cost-effective, efficient, and scalable solution for pet owners and rescue </a:t>
            </a:r>
            <a:r>
              <a:rPr lang="en-US" sz="3999" spc="39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networks.This</a:t>
            </a:r>
            <a:r>
              <a:rPr lang="en-US" sz="3999" spc="3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project not only enhances domestic animal welfare but also fills critical gaps in existing rescue systems through automation, AI integration, and real-time responsiveness.</a:t>
            </a:r>
          </a:p>
          <a:p>
            <a:pPr algn="just">
              <a:lnSpc>
                <a:spcPts val="4723"/>
              </a:lnSpc>
            </a:pPr>
            <a:endParaRPr lang="en-US" sz="3999" spc="39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257300" y="9617392"/>
            <a:ext cx="1088212" cy="344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dirty="0">
                <a:solidFill>
                  <a:srgbClr val="898989"/>
                </a:solidFill>
                <a:latin typeface="Calibri (MS)"/>
                <a:ea typeface="Calibri (MS)"/>
                <a:cs typeface="Calibri (MS)"/>
                <a:sym typeface="Calibri (MS)"/>
              </a:rPr>
              <a:t>15-04-2025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93797" y="-28975"/>
            <a:ext cx="15900397" cy="10174681"/>
          </a:xfrm>
          <a:custGeom>
            <a:avLst/>
            <a:gdLst/>
            <a:ahLst/>
            <a:cxnLst/>
            <a:rect l="l" t="t" r="r" b="b"/>
            <a:pathLst>
              <a:path w="15900397" h="10174681">
                <a:moveTo>
                  <a:pt x="0" y="0"/>
                </a:moveTo>
                <a:lnTo>
                  <a:pt x="15900397" y="0"/>
                </a:lnTo>
                <a:lnTo>
                  <a:pt x="15900397" y="10174681"/>
                </a:lnTo>
                <a:lnTo>
                  <a:pt x="0" y="1017468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6536979" y="533562"/>
            <a:ext cx="5318179" cy="891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>
                <a:solidFill>
                  <a:srgbClr val="7030A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PENDING WORK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6798976" y="9617392"/>
            <a:ext cx="236363" cy="344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898989"/>
                </a:solidFill>
                <a:latin typeface="Calibri (MS)"/>
                <a:ea typeface="Calibri (MS)"/>
                <a:cs typeface="Calibri (MS)"/>
                <a:sym typeface="Calibri (MS)"/>
              </a:rPr>
              <a:t>11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317206" y="1824676"/>
            <a:ext cx="1806369" cy="4603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1">
                <a:solidFill>
                  <a:srgbClr val="FFFFF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DESCRIPTION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8962244" y="3124381"/>
            <a:ext cx="1907229" cy="4603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February 2025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525142" y="2005651"/>
            <a:ext cx="2798788" cy="4603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1">
                <a:solidFill>
                  <a:srgbClr val="FFFFF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EXPECTED DUE DATE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2332570" y="2005651"/>
            <a:ext cx="3071679" cy="4603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1">
                <a:solidFill>
                  <a:srgbClr val="FFFFFF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REASON FOR PENDING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658943" y="2898162"/>
            <a:ext cx="3149470" cy="698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49"/>
              </a:lnSpc>
            </a:pPr>
            <a:r>
              <a:rPr lang="en-US" sz="24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Requirement Analysis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806717" y="4266305"/>
            <a:ext cx="4883411" cy="7017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49"/>
              </a:lnSpc>
            </a:pPr>
            <a:r>
              <a:rPr lang="en-US" sz="24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System design &amp; AI Chatbot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3111998" y="8787632"/>
            <a:ext cx="4265219" cy="431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Final deployment &amp; user trials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111703" y="7216007"/>
            <a:ext cx="4265847" cy="869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49"/>
              </a:lnSpc>
            </a:pPr>
            <a:r>
              <a:rPr lang="en-US" sz="24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Testing, debugging &amp; security enhancements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917631" y="5644382"/>
            <a:ext cx="4661583" cy="12858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49"/>
              </a:lnSpc>
            </a:pPr>
            <a:r>
              <a:rPr lang="en-US" sz="24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Integration of GPS tracking &amp; live location</a:t>
            </a:r>
          </a:p>
          <a:p>
            <a:pPr algn="ctr">
              <a:lnSpc>
                <a:spcPts val="3449"/>
              </a:lnSpc>
            </a:pPr>
            <a:r>
              <a:rPr lang="en-US" sz="24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200074" y="8787632"/>
            <a:ext cx="1422006" cy="431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May 2025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182367" y="7435082"/>
            <a:ext cx="1458058" cy="431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April 2025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058989" y="5863457"/>
            <a:ext cx="1709918" cy="431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March 2025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8864765" y="4291832"/>
            <a:ext cx="2105968" cy="431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February 2025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3785428" y="7654157"/>
            <a:ext cx="107833" cy="431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-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3785428" y="9006707"/>
            <a:ext cx="107833" cy="431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-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3070615" y="3164862"/>
            <a:ext cx="1565881" cy="431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Completed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3070615" y="4510907"/>
            <a:ext cx="1565881" cy="431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Completed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3070615" y="6082532"/>
            <a:ext cx="1565881" cy="431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Completed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257300" y="9617392"/>
            <a:ext cx="1088212" cy="344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898989"/>
                </a:solidFill>
                <a:latin typeface="Calibri (MS)"/>
                <a:ea typeface="Calibri (MS)"/>
                <a:cs typeface="Calibri (MS)"/>
                <a:sym typeface="Calibri (MS)"/>
              </a:rPr>
              <a:t>15-04-2025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4EAE442-7CE0-277F-A922-7A79673901EC}"/>
              </a:ext>
            </a:extLst>
          </p:cNvPr>
          <p:cNvSpPr txBox="1"/>
          <p:nvPr/>
        </p:nvSpPr>
        <p:spPr>
          <a:xfrm>
            <a:off x="7315200" y="647700"/>
            <a:ext cx="9372600" cy="8810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 b="1" dirty="0">
                <a:solidFill>
                  <a:srgbClr val="7030A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Reference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C7F268-DFA5-F430-B720-32964219E90F}"/>
              </a:ext>
            </a:extLst>
          </p:cNvPr>
          <p:cNvSpPr txBox="1"/>
          <p:nvPr/>
        </p:nvSpPr>
        <p:spPr>
          <a:xfrm rot="10800000">
            <a:off x="3810000" y="5424056"/>
            <a:ext cx="9753600" cy="457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ts val="4723"/>
              </a:lnSpc>
            </a:pPr>
            <a:endParaRPr lang="en-US" sz="3600" spc="39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796C99C9-884D-5FF1-33A7-8559AB5B2D69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2133600" y="2095500"/>
            <a:ext cx="16306800" cy="5078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Stray Animal Welfare and Rescue Operations: A Global Perspective</a:t>
            </a:r>
            <a:b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hlinkClick r:id="rId2"/>
              </a:rPr>
              <a:t>https://www.ncbi.nlm.nih.gov/pmc/articles/PMC7361320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Community-Driven Animal Rescue via Digital Platforms</a:t>
            </a:r>
            <a:b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hlinkClick r:id="rId3"/>
              </a:rPr>
              <a:t>https://doi.org/10.3390/info12040134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3600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sz="3600" b="1" dirty="0"/>
              <a:t>Google Maps Platform (Maps + Geolocation APIs)</a:t>
            </a:r>
            <a:br>
              <a:rPr lang="en-US" sz="3600" dirty="0"/>
            </a:br>
            <a:r>
              <a:rPr lang="en-US" sz="3600" dirty="0"/>
              <a:t>  </a:t>
            </a:r>
            <a:r>
              <a:rPr lang="en-US" sz="3600" dirty="0">
                <a:hlinkClick r:id="rId4"/>
              </a:rPr>
              <a:t>https://developers.google.com/maps</a:t>
            </a:r>
            <a:br>
              <a:rPr lang="en-US" sz="3600" dirty="0"/>
            </a:b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2166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1257300" y="9534525"/>
            <a:ext cx="4114800" cy="547688"/>
            <a:chOff x="0" y="0"/>
            <a:chExt cx="4114800" cy="54768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114800" cy="547624"/>
            </a:xfrm>
            <a:custGeom>
              <a:avLst/>
              <a:gdLst/>
              <a:ahLst/>
              <a:cxnLst/>
              <a:rect l="l" t="t" r="r" b="b"/>
              <a:pathLst>
                <a:path w="4114800" h="547624">
                  <a:moveTo>
                    <a:pt x="0" y="547624"/>
                  </a:moveTo>
                  <a:lnTo>
                    <a:pt x="4114800" y="547624"/>
                  </a:lnTo>
                  <a:lnTo>
                    <a:pt x="411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1257300" y="2738438"/>
            <a:ext cx="15773400" cy="6527006"/>
            <a:chOff x="0" y="0"/>
            <a:chExt cx="15773400" cy="652701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5773400" cy="6527038"/>
            </a:xfrm>
            <a:custGeom>
              <a:avLst/>
              <a:gdLst/>
              <a:ahLst/>
              <a:cxnLst/>
              <a:rect l="l" t="t" r="r" b="b"/>
              <a:pathLst>
                <a:path w="15773400" h="6527038">
                  <a:moveTo>
                    <a:pt x="0" y="6527038"/>
                  </a:moveTo>
                  <a:lnTo>
                    <a:pt x="15773400" y="6527038"/>
                  </a:lnTo>
                  <a:lnTo>
                    <a:pt x="157734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2915900" y="9534525"/>
            <a:ext cx="4114800" cy="547688"/>
            <a:chOff x="0" y="0"/>
            <a:chExt cx="4114800" cy="54768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114800" cy="547624"/>
            </a:xfrm>
            <a:custGeom>
              <a:avLst/>
              <a:gdLst/>
              <a:ahLst/>
              <a:cxnLst/>
              <a:rect l="l" t="t" r="r" b="b"/>
              <a:pathLst>
                <a:path w="4114800" h="547624">
                  <a:moveTo>
                    <a:pt x="0" y="547624"/>
                  </a:moveTo>
                  <a:lnTo>
                    <a:pt x="4114800" y="547624"/>
                  </a:lnTo>
                  <a:lnTo>
                    <a:pt x="411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sp>
        <p:nvSpPr>
          <p:cNvPr id="8" name="TextBox 8"/>
          <p:cNvSpPr txBox="1"/>
          <p:nvPr/>
        </p:nvSpPr>
        <p:spPr>
          <a:xfrm>
            <a:off x="5207346" y="3780396"/>
            <a:ext cx="8030670" cy="18268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860"/>
              </a:lnSpc>
            </a:pPr>
            <a:r>
              <a:rPr lang="en-US" sz="9900" b="1">
                <a:solidFill>
                  <a:srgbClr val="6C3EEC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THANK YOU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6798976" y="9617392"/>
            <a:ext cx="236363" cy="344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898989"/>
                </a:solidFill>
                <a:latin typeface="Calibri (MS)"/>
                <a:ea typeface="Calibri (MS)"/>
                <a:cs typeface="Calibri (MS)"/>
                <a:sym typeface="Calibri (MS)"/>
              </a:rPr>
              <a:t>12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57300" y="9617392"/>
            <a:ext cx="1088212" cy="344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898989"/>
                </a:solidFill>
                <a:latin typeface="Calibri (MS)"/>
                <a:ea typeface="Calibri (MS)"/>
                <a:cs typeface="Calibri (MS)"/>
                <a:sym typeface="Calibri (MS)"/>
              </a:rPr>
              <a:t>15-04-2025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125456" y="205388"/>
            <a:ext cx="13925274" cy="2828925"/>
          </a:xfrm>
          <a:custGeom>
            <a:avLst/>
            <a:gdLst/>
            <a:ahLst/>
            <a:cxnLst/>
            <a:rect l="l" t="t" r="r" b="b"/>
            <a:pathLst>
              <a:path w="13925274" h="2828925">
                <a:moveTo>
                  <a:pt x="0" y="0"/>
                </a:moveTo>
                <a:lnTo>
                  <a:pt x="13925274" y="0"/>
                </a:lnTo>
                <a:lnTo>
                  <a:pt x="13925274" y="2828925"/>
                </a:lnTo>
                <a:lnTo>
                  <a:pt x="0" y="28289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54" t="-130" b="-2563"/>
            </a:stretch>
          </a:blipFill>
        </p:spPr>
      </p:sp>
      <p:grpSp>
        <p:nvGrpSpPr>
          <p:cNvPr id="3" name="Group 3"/>
          <p:cNvGrpSpPr>
            <a:grpSpLocks noChangeAspect="1"/>
          </p:cNvGrpSpPr>
          <p:nvPr/>
        </p:nvGrpSpPr>
        <p:grpSpPr>
          <a:xfrm>
            <a:off x="2125456" y="205388"/>
            <a:ext cx="13928750" cy="2827772"/>
            <a:chOff x="0" y="0"/>
            <a:chExt cx="13928750" cy="282776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928725" cy="2827782"/>
            </a:xfrm>
            <a:custGeom>
              <a:avLst/>
              <a:gdLst/>
              <a:ahLst/>
              <a:cxnLst/>
              <a:rect l="l" t="t" r="r" b="b"/>
              <a:pathLst>
                <a:path w="13928725" h="2827782">
                  <a:moveTo>
                    <a:pt x="0" y="2827782"/>
                  </a:moveTo>
                  <a:lnTo>
                    <a:pt x="13928725" y="2827782"/>
                  </a:lnTo>
                  <a:lnTo>
                    <a:pt x="1392872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sp>
        <p:nvSpPr>
          <p:cNvPr id="5" name="Freeform 5"/>
          <p:cNvSpPr/>
          <p:nvPr/>
        </p:nvSpPr>
        <p:spPr>
          <a:xfrm>
            <a:off x="1193797" y="3251397"/>
            <a:ext cx="15900397" cy="6894319"/>
          </a:xfrm>
          <a:custGeom>
            <a:avLst/>
            <a:gdLst/>
            <a:ahLst/>
            <a:cxnLst/>
            <a:rect l="l" t="t" r="r" b="b"/>
            <a:pathLst>
              <a:path w="15900397" h="6894319">
                <a:moveTo>
                  <a:pt x="0" y="0"/>
                </a:moveTo>
                <a:lnTo>
                  <a:pt x="15900397" y="0"/>
                </a:lnTo>
                <a:lnTo>
                  <a:pt x="15900397" y="6894319"/>
                </a:lnTo>
                <a:lnTo>
                  <a:pt x="0" y="689431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6914762" y="9617393"/>
            <a:ext cx="118177" cy="3390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898989"/>
                </a:solidFill>
                <a:latin typeface="Calibri (MS)"/>
                <a:ea typeface="Calibri (MS)"/>
                <a:cs typeface="Calibri (MS)"/>
                <a:sym typeface="Calibri (MS)"/>
              </a:rPr>
              <a:t>2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698328" y="8214131"/>
            <a:ext cx="2284971" cy="4991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79"/>
              </a:lnSpc>
            </a:pPr>
            <a:r>
              <a:rPr lang="en-US" sz="2700" b="1">
                <a:solidFill>
                  <a:srgbClr val="4E18E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Team Members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698328" y="3194456"/>
            <a:ext cx="5257209" cy="4194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51"/>
              </a:lnSpc>
            </a:pPr>
            <a:r>
              <a:rPr lang="en-US" sz="2700" b="1">
                <a:solidFill>
                  <a:srgbClr val="4E18E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Class / Section / Semester Batch Project Review Date Project Guide with Designation Name of the Industry ( if applicable)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562880" y="3194456"/>
            <a:ext cx="94783" cy="20802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518"/>
              </a:lnSpc>
            </a:pPr>
            <a:r>
              <a:rPr lang="en-US" sz="2700" b="1">
                <a:solidFill>
                  <a:srgbClr val="4E18E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: : :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996696" y="3194456"/>
            <a:ext cx="2256292" cy="20727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18"/>
              </a:lnSpc>
            </a:pPr>
            <a:r>
              <a:rPr lang="en-US" sz="2700" b="1">
                <a:solidFill>
                  <a:srgbClr val="4E18E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II / CSE B / IV 2023 - 2027  Second Review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562880" y="5303215"/>
            <a:ext cx="2037417" cy="6821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18"/>
              </a:lnSpc>
            </a:pPr>
            <a:r>
              <a:rPr lang="en-US" sz="2700" b="1">
                <a:solidFill>
                  <a:srgbClr val="4E18E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:</a:t>
            </a:r>
            <a:r>
              <a:rPr lang="en-US" sz="2700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   </a:t>
            </a:r>
            <a:r>
              <a:rPr lang="en-US" sz="2700" b="1">
                <a:solidFill>
                  <a:srgbClr val="4E18E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15/04/2025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562880" y="6013856"/>
            <a:ext cx="94783" cy="13754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518"/>
              </a:lnSpc>
            </a:pPr>
            <a:r>
              <a:rPr lang="en-US" sz="2700" b="1">
                <a:solidFill>
                  <a:srgbClr val="4E18E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:</a:t>
            </a:r>
          </a:p>
          <a:p>
            <a:pPr algn="just">
              <a:lnSpc>
                <a:spcPts val="5850"/>
              </a:lnSpc>
            </a:pPr>
            <a:r>
              <a:rPr lang="en-US" sz="2700" b="1" spc="2160">
                <a:solidFill>
                  <a:srgbClr val="4E18E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: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8996696" y="6013856"/>
            <a:ext cx="4186952" cy="34139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18"/>
              </a:lnSpc>
            </a:pPr>
            <a:r>
              <a:rPr lang="en-US" sz="2700" b="1">
                <a:solidFill>
                  <a:srgbClr val="4E18E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Ms.J.Keerthika AP/CSE</a:t>
            </a:r>
          </a:p>
          <a:p>
            <a:pPr algn="l">
              <a:lnSpc>
                <a:spcPts val="5850"/>
              </a:lnSpc>
            </a:pPr>
            <a:r>
              <a:rPr lang="en-US" sz="2700" spc="2160">
                <a:solidFill>
                  <a:srgbClr val="4E18E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</a:t>
            </a:r>
          </a:p>
          <a:p>
            <a:pPr algn="l">
              <a:lnSpc>
                <a:spcPts val="5248"/>
              </a:lnSpc>
            </a:pPr>
            <a:r>
              <a:rPr lang="en-US" sz="2700" b="1">
                <a:solidFill>
                  <a:srgbClr val="4E18E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NAVEEN PRASANTH P</a:t>
            </a:r>
          </a:p>
          <a:p>
            <a:pPr algn="l">
              <a:lnSpc>
                <a:spcPts val="5248"/>
              </a:lnSpc>
            </a:pPr>
            <a:r>
              <a:rPr lang="en-US" sz="2700" b="1">
                <a:solidFill>
                  <a:srgbClr val="4E18E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NIGUN KARTHI R</a:t>
            </a:r>
          </a:p>
          <a:p>
            <a:pPr algn="l">
              <a:lnSpc>
                <a:spcPts val="5248"/>
              </a:lnSpc>
            </a:pPr>
            <a:r>
              <a:rPr lang="en-US" sz="2700" b="1">
                <a:solidFill>
                  <a:srgbClr val="4E18E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SANTHOSH SIVA 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8562880" y="8137931"/>
            <a:ext cx="94783" cy="575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00"/>
              </a:lnSpc>
            </a:pPr>
            <a:r>
              <a:rPr lang="en-US" sz="2700" b="1">
                <a:solidFill>
                  <a:srgbClr val="4E18E8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: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257300" y="9617392"/>
            <a:ext cx="1088212" cy="344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898989"/>
                </a:solidFill>
                <a:latin typeface="Calibri (MS)"/>
                <a:ea typeface="Calibri (MS)"/>
                <a:cs typeface="Calibri (MS)"/>
                <a:sym typeface="Calibri (MS)"/>
              </a:rPr>
              <a:t>15-04-2025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1257300" y="9534525"/>
            <a:ext cx="4114800" cy="547688"/>
            <a:chOff x="0" y="0"/>
            <a:chExt cx="4114800" cy="54768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114800" cy="547624"/>
            </a:xfrm>
            <a:custGeom>
              <a:avLst/>
              <a:gdLst/>
              <a:ahLst/>
              <a:cxnLst/>
              <a:rect l="l" t="t" r="r" b="b"/>
              <a:pathLst>
                <a:path w="4114800" h="547624">
                  <a:moveTo>
                    <a:pt x="0" y="547624"/>
                  </a:moveTo>
                  <a:lnTo>
                    <a:pt x="4114800" y="547624"/>
                  </a:lnTo>
                  <a:lnTo>
                    <a:pt x="411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1083126" y="0"/>
            <a:ext cx="15773400" cy="3148298"/>
            <a:chOff x="0" y="0"/>
            <a:chExt cx="15773400" cy="314830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5773400" cy="3148330"/>
            </a:xfrm>
            <a:custGeom>
              <a:avLst/>
              <a:gdLst/>
              <a:ahLst/>
              <a:cxnLst/>
              <a:rect l="l" t="t" r="r" b="b"/>
              <a:pathLst>
                <a:path w="15773400" h="3148330">
                  <a:moveTo>
                    <a:pt x="0" y="0"/>
                  </a:moveTo>
                  <a:lnTo>
                    <a:pt x="0" y="3148330"/>
                  </a:lnTo>
                  <a:lnTo>
                    <a:pt x="15773400" y="3148330"/>
                  </a:lnTo>
                  <a:lnTo>
                    <a:pt x="15773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2915900" y="9534525"/>
            <a:ext cx="4114800" cy="547688"/>
            <a:chOff x="0" y="0"/>
            <a:chExt cx="4114800" cy="54768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114800" cy="547624"/>
            </a:xfrm>
            <a:custGeom>
              <a:avLst/>
              <a:gdLst/>
              <a:ahLst/>
              <a:cxnLst/>
              <a:rect l="l" t="t" r="r" b="b"/>
              <a:pathLst>
                <a:path w="4114800" h="547624">
                  <a:moveTo>
                    <a:pt x="0" y="547624"/>
                  </a:moveTo>
                  <a:lnTo>
                    <a:pt x="4114800" y="547624"/>
                  </a:lnTo>
                  <a:lnTo>
                    <a:pt x="411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sp>
        <p:nvSpPr>
          <p:cNvPr id="8" name="TextBox 8"/>
          <p:cNvSpPr txBox="1"/>
          <p:nvPr/>
        </p:nvSpPr>
        <p:spPr>
          <a:xfrm>
            <a:off x="4964706" y="182442"/>
            <a:ext cx="8170335" cy="891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 b="1">
                <a:solidFill>
                  <a:srgbClr val="7030A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CHALLENGE STATEMENT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6914762" y="9617393"/>
            <a:ext cx="118177" cy="3390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898989"/>
                </a:solidFill>
                <a:latin typeface="Calibri (MS)"/>
                <a:ea typeface="Calibri (MS)"/>
                <a:cs typeface="Calibri (MS)"/>
                <a:sym typeface="Calibri (MS)"/>
              </a:rPr>
              <a:t>3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636986" y="1192760"/>
            <a:ext cx="10547491" cy="894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76"/>
              </a:lnSpc>
            </a:pPr>
            <a:r>
              <a:rPr lang="en-US" sz="4499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 Lack of Immediate SOS Mechanism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636986" y="2535431"/>
            <a:ext cx="145704" cy="866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76"/>
              </a:lnSpc>
            </a:pPr>
            <a:r>
              <a:rPr lang="en-US" sz="44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345512" y="2051938"/>
            <a:ext cx="15936782" cy="13501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92"/>
              </a:lnSpc>
            </a:pPr>
            <a:r>
              <a:rPr lang="en-US" sz="34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Domestic animals have no direct way to signal distress or emergencies without human observation.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709838" y="3364460"/>
            <a:ext cx="10137210" cy="894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76"/>
              </a:lnSpc>
            </a:pPr>
            <a:r>
              <a:rPr lang="en-US" sz="4499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Lack of User-Friendly Interfaces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636986" y="4230881"/>
            <a:ext cx="145704" cy="866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76"/>
              </a:lnSpc>
            </a:pPr>
            <a:r>
              <a:rPr lang="en-US" sz="44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345512" y="4221356"/>
            <a:ext cx="15166924" cy="13501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92"/>
              </a:lnSpc>
            </a:pPr>
            <a:r>
              <a:rPr lang="en-US" sz="34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Many current applications are not intuitive, making it hard for users to monitor and respond quickly in emergency scenarios.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636986" y="5533419"/>
            <a:ext cx="11278914" cy="894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76"/>
              </a:lnSpc>
            </a:pPr>
            <a:r>
              <a:rPr lang="en-US" sz="4499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Insufficient Testing in Real-Life Conditions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636986" y="5926331"/>
            <a:ext cx="145704" cy="866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76"/>
              </a:lnSpc>
            </a:pPr>
            <a:r>
              <a:rPr lang="en-US" sz="44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2345512" y="6197741"/>
            <a:ext cx="15166924" cy="13501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92"/>
              </a:lnSpc>
            </a:pPr>
            <a:r>
              <a:rPr lang="en-US" sz="34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Most systems aren’t field-tested under real scenarios like pet distress, extreme weather, or night conditions, leading to reliability concerns.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636986" y="7338354"/>
            <a:ext cx="8297694" cy="894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76"/>
              </a:lnSpc>
            </a:pPr>
            <a:r>
              <a:rPr lang="en-US" sz="4499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Dependency on Human Input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636986" y="7621781"/>
            <a:ext cx="145704" cy="866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76"/>
              </a:lnSpc>
            </a:pPr>
            <a:r>
              <a:rPr lang="en-US" sz="44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2345512" y="8074824"/>
            <a:ext cx="16128233" cy="20073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92"/>
              </a:lnSpc>
            </a:pPr>
            <a:r>
              <a:rPr lang="en-US" sz="34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Existing solutions often require a human to notice and act, which delays response time and defeats the purpose of automated SOS.</a:t>
            </a:r>
          </a:p>
          <a:p>
            <a:pPr algn="l">
              <a:lnSpc>
                <a:spcPts val="5192"/>
              </a:lnSpc>
            </a:pPr>
            <a:endParaRPr lang="en-US" sz="3499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1257300" y="9617392"/>
            <a:ext cx="1088212" cy="344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898989"/>
                </a:solidFill>
                <a:latin typeface="Calibri (MS)"/>
                <a:ea typeface="Calibri (MS)"/>
                <a:cs typeface="Calibri (MS)"/>
                <a:sym typeface="Calibri (MS)"/>
              </a:rPr>
              <a:t>15-04-2025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1257300" y="9534525"/>
            <a:ext cx="4114800" cy="547688"/>
            <a:chOff x="0" y="0"/>
            <a:chExt cx="4114800" cy="54768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114800" cy="547624"/>
            </a:xfrm>
            <a:custGeom>
              <a:avLst/>
              <a:gdLst/>
              <a:ahLst/>
              <a:cxnLst/>
              <a:rect l="l" t="t" r="r" b="b"/>
              <a:pathLst>
                <a:path w="4114800" h="547624">
                  <a:moveTo>
                    <a:pt x="0" y="547624"/>
                  </a:moveTo>
                  <a:lnTo>
                    <a:pt x="4114800" y="547624"/>
                  </a:lnTo>
                  <a:lnTo>
                    <a:pt x="411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1257300" y="547688"/>
            <a:ext cx="15773400" cy="1063400"/>
            <a:chOff x="0" y="0"/>
            <a:chExt cx="15773400" cy="106339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5773400" cy="1063371"/>
            </a:xfrm>
            <a:custGeom>
              <a:avLst/>
              <a:gdLst/>
              <a:ahLst/>
              <a:cxnLst/>
              <a:rect l="l" t="t" r="r" b="b"/>
              <a:pathLst>
                <a:path w="15773400" h="1063371">
                  <a:moveTo>
                    <a:pt x="0" y="1063371"/>
                  </a:moveTo>
                  <a:lnTo>
                    <a:pt x="15773400" y="1063371"/>
                  </a:lnTo>
                  <a:lnTo>
                    <a:pt x="157734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2915900" y="9534525"/>
            <a:ext cx="4114800" cy="547688"/>
            <a:chOff x="0" y="0"/>
            <a:chExt cx="4114800" cy="54768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114800" cy="547624"/>
            </a:xfrm>
            <a:custGeom>
              <a:avLst/>
              <a:gdLst/>
              <a:ahLst/>
              <a:cxnLst/>
              <a:rect l="l" t="t" r="r" b="b"/>
              <a:pathLst>
                <a:path w="4114800" h="547624">
                  <a:moveTo>
                    <a:pt x="0" y="547624"/>
                  </a:moveTo>
                  <a:lnTo>
                    <a:pt x="4114800" y="547624"/>
                  </a:lnTo>
                  <a:lnTo>
                    <a:pt x="411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sp>
        <p:nvSpPr>
          <p:cNvPr id="8" name="TextBox 8"/>
          <p:cNvSpPr txBox="1"/>
          <p:nvPr/>
        </p:nvSpPr>
        <p:spPr>
          <a:xfrm>
            <a:off x="4043963" y="545249"/>
            <a:ext cx="10403805" cy="916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 b="1" dirty="0">
                <a:solidFill>
                  <a:srgbClr val="7030A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CONCEPT / SCOPE OF SOLUTION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6914762" y="9617393"/>
            <a:ext cx="118177" cy="3390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898989"/>
                </a:solidFill>
                <a:latin typeface="Calibri (MS)"/>
                <a:ea typeface="Calibri (MS)"/>
                <a:cs typeface="Calibri (MS)"/>
                <a:sym typeface="Calibri (MS)"/>
              </a:rPr>
              <a:t>4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1939909"/>
            <a:ext cx="1917611" cy="7464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02"/>
              </a:lnSpc>
            </a:pPr>
            <a:r>
              <a:rPr lang="en-US" sz="4002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Concept: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85933" y="4883048"/>
            <a:ext cx="5795867" cy="6588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602"/>
              </a:lnSpc>
            </a:pPr>
            <a:r>
              <a:rPr lang="en-US" sz="4002" b="1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Scope of Solution: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514350" y="3229251"/>
            <a:ext cx="113405" cy="5781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98"/>
              </a:lnSpc>
            </a:pPr>
            <a:r>
              <a:rPr lang="en-US" sz="350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257300" y="2650725"/>
            <a:ext cx="16701135" cy="26864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98"/>
              </a:lnSpc>
            </a:pPr>
            <a:r>
              <a:rPr lang="en-US" sz="3501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ResQtail</a:t>
            </a:r>
            <a:r>
              <a:rPr lang="en-US" sz="3501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is a software-based emergency response system designed to assist domestic animals in distress. It functions through a mobile application that uses behavioral data input, GPS tracking, and customizable alert features to notify pet owners, shelters, or rescue volunteers during emergencies.</a:t>
            </a:r>
          </a:p>
          <a:p>
            <a:pPr algn="l">
              <a:lnSpc>
                <a:spcPts val="4198"/>
              </a:lnSpc>
            </a:pPr>
            <a:endParaRPr lang="en-US" sz="3501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514350" y="5924826"/>
            <a:ext cx="113405" cy="5781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98"/>
              </a:lnSpc>
            </a:pPr>
            <a:r>
              <a:rPr lang="en-US" sz="350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95298" y="5650217"/>
            <a:ext cx="16701135" cy="3210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56028" lvl="1" indent="-378014" algn="l">
              <a:lnSpc>
                <a:spcPts val="4198"/>
              </a:lnSpc>
              <a:buFont typeface="Arial"/>
              <a:buChar char="•"/>
            </a:pPr>
            <a:r>
              <a:rPr lang="en-US" sz="3501" u="sng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Mobile Application:</a:t>
            </a:r>
            <a:r>
              <a:rPr lang="en-US" sz="3501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 user-friendly app that tracks and monitors pets using smartphone sensors and inputs.</a:t>
            </a:r>
          </a:p>
          <a:p>
            <a:pPr marL="756028" lvl="1" indent="-378014" algn="l">
              <a:lnSpc>
                <a:spcPts val="4198"/>
              </a:lnSpc>
              <a:buFont typeface="Arial"/>
              <a:buChar char="•"/>
            </a:pPr>
            <a:r>
              <a:rPr lang="en-US" sz="3501" u="sng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Emergency Alert System:</a:t>
            </a:r>
            <a:r>
              <a:rPr lang="en-US" sz="3501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Triggers alerts based on predefined conditions (e.g., prolonged inactivity, separation from owner).</a:t>
            </a:r>
          </a:p>
          <a:p>
            <a:pPr marL="756028" lvl="1" indent="-378014" algn="l">
              <a:lnSpc>
                <a:spcPts val="4198"/>
              </a:lnSpc>
              <a:buFont typeface="Arial"/>
              <a:buChar char="•"/>
            </a:pPr>
            <a:r>
              <a:rPr lang="en-US" sz="3501" u="sng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Real-Time GPS Tracking:</a:t>
            </a:r>
            <a:r>
              <a:rPr lang="en-US" sz="3501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Uses mobile device location to monitor animal whereabouts and detect movement anomalies.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257300" y="9617392"/>
            <a:ext cx="1088212" cy="344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898989"/>
                </a:solidFill>
                <a:latin typeface="Calibri (MS)"/>
                <a:ea typeface="Calibri (MS)"/>
                <a:cs typeface="Calibri (MS)"/>
                <a:sym typeface="Calibri (MS)"/>
              </a:rPr>
              <a:t>15-04-2025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85DCC7F-8651-6CFF-5AC2-91D8F202A4E7}"/>
              </a:ext>
            </a:extLst>
          </p:cNvPr>
          <p:cNvSpPr txBox="1"/>
          <p:nvPr/>
        </p:nvSpPr>
        <p:spPr>
          <a:xfrm>
            <a:off x="5638800" y="495300"/>
            <a:ext cx="9144000" cy="8810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 b="1" dirty="0">
                <a:solidFill>
                  <a:srgbClr val="7030A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USECASE DIAGRAM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A5AD199-F64C-ABD5-529C-EA2927A4B8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400" y="1376310"/>
            <a:ext cx="8426295" cy="872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6612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85799" y="1"/>
            <a:ext cx="16390349" cy="10287000"/>
          </a:xfrm>
          <a:custGeom>
            <a:avLst/>
            <a:gdLst/>
            <a:ahLst/>
            <a:cxnLst/>
            <a:rect l="l" t="t" r="r" b="b"/>
            <a:pathLst>
              <a:path w="16443446" h="10209209">
                <a:moveTo>
                  <a:pt x="0" y="0"/>
                </a:moveTo>
                <a:lnTo>
                  <a:pt x="16443446" y="0"/>
                </a:lnTo>
                <a:lnTo>
                  <a:pt x="16443446" y="10209209"/>
                </a:lnTo>
                <a:lnTo>
                  <a:pt x="0" y="1020920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 err="1">
                <a:latin typeface="Times New Roman Bold" panose="02020803070505020304" pitchFamily="18" charset="0"/>
                <a:cs typeface="Times New Roman Bold" panose="02020803070505020304" pitchFamily="18" charset="0"/>
              </a:rPr>
              <a:t>S.No</a:t>
            </a:r>
            <a:endParaRPr lang="en-US" dirty="0">
              <a:latin typeface="Times New Roman Bold" panose="02020803070505020304" pitchFamily="18" charset="0"/>
              <a:cs typeface="Times New Roman Bold" panose="02020803070505020304" pitchFamily="18" charset="0"/>
            </a:endParaRPr>
          </a:p>
          <a:p>
            <a:endParaRPr lang="en-US" dirty="0">
              <a:latin typeface="Times New Roman Bold" panose="02020803070505020304" pitchFamily="18" charset="0"/>
              <a:cs typeface="Times New Roman Bold" panose="02020803070505020304" pitchFamily="18" charset="0"/>
            </a:endParaRPr>
          </a:p>
          <a:p>
            <a:endParaRPr lang="en-US" dirty="0">
              <a:latin typeface="Times New Roman Bold" panose="02020803070505020304" pitchFamily="18" charset="0"/>
              <a:cs typeface="Times New Roman Bold" panose="02020803070505020304" pitchFamily="18" charset="0"/>
            </a:endParaRPr>
          </a:p>
          <a:p>
            <a:endParaRPr lang="en-US" dirty="0">
              <a:latin typeface="Times New Roman Bold" panose="02020803070505020304" pitchFamily="18" charset="0"/>
              <a:cs typeface="Times New Roman Bold" panose="02020803070505020304" pitchFamily="18" charset="0"/>
            </a:endParaRPr>
          </a:p>
          <a:p>
            <a:endParaRPr lang="en-US" dirty="0">
              <a:latin typeface="Times New Roman Bold" panose="02020803070505020304" pitchFamily="18" charset="0"/>
              <a:cs typeface="Times New Roman Bold" panose="02020803070505020304" pitchFamily="18" charset="0"/>
            </a:endParaRPr>
          </a:p>
          <a:p>
            <a:r>
              <a:rPr lang="en-US" dirty="0">
                <a:latin typeface="Times New Roman Bold" panose="02020803070505020304" pitchFamily="18" charset="0"/>
                <a:cs typeface="Times New Roman Bold" panose="02020803070505020304" pitchFamily="18" charset="0"/>
              </a:rPr>
              <a:t>1.</a:t>
            </a:r>
          </a:p>
          <a:p>
            <a:endParaRPr lang="en-US" dirty="0">
              <a:latin typeface="Times New Roman Bold" panose="02020803070505020304" pitchFamily="18" charset="0"/>
              <a:cs typeface="Times New Roman Bold" panose="02020803070505020304" pitchFamily="18" charset="0"/>
            </a:endParaRPr>
          </a:p>
          <a:p>
            <a:endParaRPr lang="en-US" dirty="0">
              <a:latin typeface="Times New Roman Bold" panose="02020803070505020304" pitchFamily="18" charset="0"/>
              <a:cs typeface="Times New Roman Bold" panose="02020803070505020304" pitchFamily="18" charset="0"/>
            </a:endParaRPr>
          </a:p>
          <a:p>
            <a:endParaRPr lang="en-US" dirty="0">
              <a:latin typeface="Times New Roman Bold" panose="02020803070505020304" pitchFamily="18" charset="0"/>
              <a:cs typeface="Times New Roman Bold" panose="02020803070505020304" pitchFamily="18" charset="0"/>
            </a:endParaRPr>
          </a:p>
          <a:p>
            <a:endParaRPr lang="en-US" dirty="0">
              <a:latin typeface="Times New Roman Bold" panose="02020803070505020304" pitchFamily="18" charset="0"/>
              <a:cs typeface="Times New Roman Bold" panose="02020803070505020304" pitchFamily="18" charset="0"/>
            </a:endParaRPr>
          </a:p>
          <a:p>
            <a:endParaRPr lang="en-US" dirty="0">
              <a:latin typeface="Times New Roman Bold" panose="02020803070505020304" pitchFamily="18" charset="0"/>
              <a:cs typeface="Times New Roman Bold" panose="02020803070505020304" pitchFamily="18" charset="0"/>
            </a:endParaRPr>
          </a:p>
          <a:p>
            <a:endParaRPr lang="en-US" dirty="0">
              <a:latin typeface="Times New Roman Bold" panose="02020803070505020304" pitchFamily="18" charset="0"/>
              <a:cs typeface="Times New Roman Bold" panose="02020803070505020304" pitchFamily="18" charset="0"/>
            </a:endParaRPr>
          </a:p>
          <a:p>
            <a:endParaRPr lang="en-US" dirty="0">
              <a:latin typeface="Times New Roman Bold" panose="02020803070505020304" pitchFamily="18" charset="0"/>
              <a:cs typeface="Times New Roman Bold" panose="02020803070505020304" pitchFamily="18" charset="0"/>
            </a:endParaRPr>
          </a:p>
          <a:p>
            <a:endParaRPr lang="en-US" dirty="0">
              <a:latin typeface="Times New Roman Bold" panose="02020803070505020304" pitchFamily="18" charset="0"/>
              <a:cs typeface="Times New Roman Bold" panose="02020803070505020304" pitchFamily="18" charset="0"/>
            </a:endParaRPr>
          </a:p>
          <a:p>
            <a:r>
              <a:rPr lang="en-US" dirty="0">
                <a:latin typeface="Times New Roman Bold" panose="02020803070505020304" pitchFamily="18" charset="0"/>
                <a:cs typeface="Times New Roman Bold" panose="02020803070505020304" pitchFamily="18" charset="0"/>
              </a:rPr>
              <a:t>2.</a:t>
            </a:r>
          </a:p>
          <a:p>
            <a:endParaRPr lang="en-US" dirty="0">
              <a:latin typeface="Times New Roman Bold" panose="02020803070505020304" pitchFamily="18" charset="0"/>
              <a:cs typeface="Times New Roman Bold" panose="02020803070505020304" pitchFamily="18" charset="0"/>
            </a:endParaRPr>
          </a:p>
          <a:p>
            <a:endParaRPr lang="en-US" dirty="0">
              <a:latin typeface="Times New Roman Bold" panose="02020803070505020304" pitchFamily="18" charset="0"/>
              <a:cs typeface="Times New Roman Bold" panose="02020803070505020304" pitchFamily="18" charset="0"/>
            </a:endParaRPr>
          </a:p>
          <a:p>
            <a:endParaRPr lang="en-US" dirty="0">
              <a:latin typeface="Times New Roman Bold" panose="02020803070505020304" pitchFamily="18" charset="0"/>
              <a:cs typeface="Times New Roman Bold" panose="02020803070505020304" pitchFamily="18" charset="0"/>
            </a:endParaRPr>
          </a:p>
          <a:p>
            <a:endParaRPr lang="en-US" dirty="0">
              <a:latin typeface="Times New Roman Bold" panose="02020803070505020304" pitchFamily="18" charset="0"/>
              <a:cs typeface="Times New Roman Bold" panose="02020803070505020304" pitchFamily="18" charset="0"/>
            </a:endParaRPr>
          </a:p>
          <a:p>
            <a:endParaRPr lang="en-US" dirty="0">
              <a:latin typeface="Times New Roman Bold" panose="02020803070505020304" pitchFamily="18" charset="0"/>
              <a:cs typeface="Times New Roman Bold" panose="02020803070505020304" pitchFamily="18" charset="0"/>
            </a:endParaRPr>
          </a:p>
          <a:p>
            <a:endParaRPr lang="en-US" dirty="0">
              <a:latin typeface="Times New Roman Bold" panose="02020803070505020304" pitchFamily="18" charset="0"/>
              <a:cs typeface="Times New Roman Bold" panose="02020803070505020304" pitchFamily="18" charset="0"/>
            </a:endParaRPr>
          </a:p>
          <a:p>
            <a:endParaRPr lang="en-US" dirty="0">
              <a:latin typeface="Times New Roman Bold" panose="02020803070505020304" pitchFamily="18" charset="0"/>
              <a:cs typeface="Times New Roman Bold" panose="02020803070505020304" pitchFamily="18" charset="0"/>
            </a:endParaRPr>
          </a:p>
          <a:p>
            <a:endParaRPr lang="en-US" dirty="0">
              <a:latin typeface="Times New Roman Bold" panose="02020803070505020304" pitchFamily="18" charset="0"/>
              <a:cs typeface="Times New Roman Bold" panose="02020803070505020304" pitchFamily="18" charset="0"/>
            </a:endParaRPr>
          </a:p>
          <a:p>
            <a:r>
              <a:rPr lang="en-US" dirty="0">
                <a:latin typeface="Times New Roman Bold" panose="02020803070505020304" pitchFamily="18" charset="0"/>
                <a:cs typeface="Times New Roman Bold" panose="02020803070505020304" pitchFamily="18" charset="0"/>
              </a:rPr>
              <a:t>3.</a:t>
            </a:r>
          </a:p>
          <a:p>
            <a:endParaRPr lang="en-US" dirty="0">
              <a:latin typeface="Times New Roman Bold" panose="02020803070505020304" pitchFamily="18" charset="0"/>
              <a:cs typeface="Times New Roman Bold" panose="02020803070505020304" pitchFamily="18" charset="0"/>
            </a:endParaRPr>
          </a:p>
          <a:p>
            <a:endParaRPr lang="en-IN" dirty="0"/>
          </a:p>
        </p:txBody>
      </p:sp>
      <p:sp>
        <p:nvSpPr>
          <p:cNvPr id="3" name="TextBox 3"/>
          <p:cNvSpPr txBox="1"/>
          <p:nvPr/>
        </p:nvSpPr>
        <p:spPr>
          <a:xfrm>
            <a:off x="1485900" y="19783"/>
            <a:ext cx="14525158" cy="916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 b="1">
                <a:solidFill>
                  <a:srgbClr val="7030A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LITERATURE SURVEY / BACKGROUND STUDY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362695" y="1279893"/>
            <a:ext cx="949166" cy="453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b="1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TITLE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286513" y="7966610"/>
            <a:ext cx="3009748" cy="11088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48"/>
              </a:lnSpc>
            </a:pPr>
            <a:r>
              <a:rPr lang="en-US" sz="2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Behavioral Analysis of Pets for Emergency Response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233087" y="5524424"/>
            <a:ext cx="3684718" cy="7227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4"/>
              </a:lnSpc>
            </a:pPr>
            <a:r>
              <a:rPr lang="en-US" sz="2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Finding Rover: Lost Pet Finder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270487" y="1279893"/>
            <a:ext cx="1405871" cy="445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AUTHOR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233087" y="2947064"/>
            <a:ext cx="3638264" cy="693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2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PawBoost: Lost Pet</a:t>
            </a:r>
          </a:p>
          <a:p>
            <a:pPr algn="l">
              <a:lnSpc>
                <a:spcPts val="2520"/>
              </a:lnSpc>
            </a:pPr>
            <a:r>
              <a:rPr lang="en-US" sz="2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Alerts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610586" y="2929433"/>
            <a:ext cx="2234727" cy="6709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72"/>
              </a:lnSpc>
            </a:pPr>
            <a:r>
              <a:rPr lang="en-US" sz="2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Team PawBoosts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833712" y="965568"/>
            <a:ext cx="2571740" cy="11220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51"/>
              </a:lnSpc>
            </a:pPr>
            <a:r>
              <a:rPr lang="en-US" sz="2400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NAME OF ORGANIZATION &amp;YEAR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813249" y="1279893"/>
            <a:ext cx="2231612" cy="445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DESCRIPTION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4610586" y="5467274"/>
            <a:ext cx="2460174" cy="8515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98"/>
              </a:lnSpc>
            </a:pPr>
            <a:r>
              <a:rPr lang="en-US" sz="2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Team Finding Rover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4610586" y="8250584"/>
            <a:ext cx="2573607" cy="8515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98"/>
              </a:lnSpc>
            </a:pPr>
            <a:r>
              <a:rPr lang="en-US" sz="2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Liu, S., &amp; Zhang, L.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879979" y="2249834"/>
            <a:ext cx="6160218" cy="25813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78"/>
              </a:lnSpc>
            </a:pPr>
            <a:r>
              <a:rPr lang="en-US" sz="2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pet recovery platform that connects pet owners with a community to report lost pets. Relies on manual inputs from users, not automated.</a:t>
            </a:r>
          </a:p>
          <a:p>
            <a:pPr algn="l">
              <a:lnSpc>
                <a:spcPts val="4078"/>
              </a:lnSpc>
            </a:pPr>
            <a:endParaRPr lang="en-US" sz="2399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7496470" y="2853233"/>
            <a:ext cx="3146927" cy="12611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98"/>
              </a:lnSpc>
            </a:pPr>
            <a:r>
              <a:rPr lang="en-US" sz="2399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PawBoost</a:t>
            </a:r>
            <a:r>
              <a:rPr lang="en-US" sz="23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</a:t>
            </a:r>
          </a:p>
          <a:p>
            <a:pPr algn="l">
              <a:lnSpc>
                <a:spcPts val="3298"/>
              </a:lnSpc>
            </a:pPr>
            <a:r>
              <a:rPr lang="en-US" sz="23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2014</a:t>
            </a:r>
          </a:p>
          <a:p>
            <a:pPr algn="l">
              <a:lnSpc>
                <a:spcPts val="3298"/>
              </a:lnSpc>
            </a:pPr>
            <a:endParaRPr lang="en-US" sz="2399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7496470" y="5402609"/>
            <a:ext cx="3256007" cy="8419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99"/>
              </a:lnSpc>
            </a:pPr>
            <a:r>
              <a:rPr lang="en-US" sz="2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Finding Rover Inc.,</a:t>
            </a:r>
          </a:p>
          <a:p>
            <a:pPr algn="l">
              <a:lnSpc>
                <a:spcPts val="2099"/>
              </a:lnSpc>
            </a:pPr>
            <a:r>
              <a:rPr lang="en-US" sz="2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2016</a:t>
            </a:r>
          </a:p>
          <a:p>
            <a:pPr algn="l">
              <a:lnSpc>
                <a:spcPts val="2099"/>
              </a:lnSpc>
            </a:pPr>
            <a:endParaRPr lang="en-US" sz="2399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7496470" y="8488709"/>
            <a:ext cx="3146927" cy="10450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51"/>
              </a:lnSpc>
            </a:pPr>
            <a:r>
              <a:rPr lang="en-US" sz="2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Zhejiang University, 2018</a:t>
            </a:r>
          </a:p>
          <a:p>
            <a:pPr algn="l">
              <a:lnSpc>
                <a:spcPts val="1199"/>
              </a:lnSpc>
            </a:pPr>
            <a:endParaRPr lang="en-US" sz="2399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6914762" y="9636443"/>
            <a:ext cx="118177" cy="3200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07"/>
              </a:lnSpc>
            </a:pPr>
            <a:r>
              <a:rPr lang="en-US" sz="1800">
                <a:solidFill>
                  <a:srgbClr val="898989"/>
                </a:solidFill>
                <a:latin typeface="Calibri (MS)"/>
                <a:ea typeface="Calibri (MS)"/>
                <a:cs typeface="Calibri (MS)"/>
                <a:sym typeface="Calibri (MS)"/>
              </a:rPr>
              <a:t>5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0813632" y="4673064"/>
            <a:ext cx="6160218" cy="22042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998"/>
              </a:lnSpc>
            </a:pPr>
            <a:r>
              <a:rPr lang="en-US" sz="2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Uses facial recognition technology to match lost pets with found pets. Lacks real-time emergency alerts.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0872721" y="7565596"/>
            <a:ext cx="6160218" cy="2497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66"/>
              </a:lnSpc>
            </a:pPr>
            <a:r>
              <a:rPr lang="en-US" sz="23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Explores the use of behavioral data to predict and detect emergency situations for pets. Focuses on AI but lacks a user-friendly interface or app integration.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257300" y="9617392"/>
            <a:ext cx="1088212" cy="344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898989"/>
                </a:solidFill>
                <a:latin typeface="Calibri (MS)"/>
                <a:ea typeface="Calibri (MS)"/>
                <a:cs typeface="Calibri (MS)"/>
                <a:sym typeface="Calibri (MS)"/>
              </a:rPr>
              <a:t>15-04-2025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2493435" y="2386213"/>
            <a:ext cx="133350" cy="133350"/>
            <a:chOff x="0" y="0"/>
            <a:chExt cx="133350" cy="13335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3350" cy="133350"/>
            </a:xfrm>
            <a:custGeom>
              <a:avLst/>
              <a:gdLst/>
              <a:ahLst/>
              <a:cxnLst/>
              <a:rect l="l" t="t" r="r" b="b"/>
              <a:pathLst>
                <a:path w="133350" h="133350">
                  <a:moveTo>
                    <a:pt x="133350" y="66675"/>
                  </a:moveTo>
                  <a:cubicBezTo>
                    <a:pt x="133350" y="70993"/>
                    <a:pt x="132969" y="75438"/>
                    <a:pt x="132080" y="79629"/>
                  </a:cubicBezTo>
                  <a:cubicBezTo>
                    <a:pt x="131191" y="83820"/>
                    <a:pt x="129921" y="88138"/>
                    <a:pt x="128270" y="92075"/>
                  </a:cubicBezTo>
                  <a:cubicBezTo>
                    <a:pt x="126619" y="96012"/>
                    <a:pt x="124587" y="99949"/>
                    <a:pt x="122047" y="103632"/>
                  </a:cubicBezTo>
                  <a:cubicBezTo>
                    <a:pt x="119507" y="107315"/>
                    <a:pt x="116840" y="110617"/>
                    <a:pt x="113792" y="113792"/>
                  </a:cubicBezTo>
                  <a:cubicBezTo>
                    <a:pt x="110744" y="116967"/>
                    <a:pt x="107315" y="119634"/>
                    <a:pt x="103632" y="122047"/>
                  </a:cubicBezTo>
                  <a:cubicBezTo>
                    <a:pt x="99949" y="124460"/>
                    <a:pt x="96139" y="126492"/>
                    <a:pt x="92075" y="128270"/>
                  </a:cubicBezTo>
                  <a:cubicBezTo>
                    <a:pt x="88011" y="130048"/>
                    <a:pt x="83820" y="131191"/>
                    <a:pt x="79629" y="132080"/>
                  </a:cubicBezTo>
                  <a:cubicBezTo>
                    <a:pt x="75438" y="132969"/>
                    <a:pt x="70993" y="133350"/>
                    <a:pt x="66675" y="133350"/>
                  </a:cubicBezTo>
                  <a:cubicBezTo>
                    <a:pt x="62357" y="133350"/>
                    <a:pt x="57912" y="132969"/>
                    <a:pt x="53721" y="132080"/>
                  </a:cubicBezTo>
                  <a:cubicBezTo>
                    <a:pt x="49530" y="131191"/>
                    <a:pt x="45212" y="129921"/>
                    <a:pt x="41275" y="128270"/>
                  </a:cubicBezTo>
                  <a:cubicBezTo>
                    <a:pt x="37338" y="126619"/>
                    <a:pt x="33401" y="124587"/>
                    <a:pt x="29718" y="122047"/>
                  </a:cubicBezTo>
                  <a:cubicBezTo>
                    <a:pt x="26035" y="119507"/>
                    <a:pt x="22733" y="116840"/>
                    <a:pt x="19558" y="113792"/>
                  </a:cubicBezTo>
                  <a:cubicBezTo>
                    <a:pt x="16383" y="110744"/>
                    <a:pt x="13716" y="107315"/>
                    <a:pt x="11303" y="103632"/>
                  </a:cubicBezTo>
                  <a:cubicBezTo>
                    <a:pt x="8890" y="99949"/>
                    <a:pt x="6731" y="96266"/>
                    <a:pt x="5080" y="92202"/>
                  </a:cubicBezTo>
                  <a:cubicBezTo>
                    <a:pt x="3429" y="88138"/>
                    <a:pt x="2159" y="83947"/>
                    <a:pt x="1270" y="79629"/>
                  </a:cubicBezTo>
                  <a:cubicBezTo>
                    <a:pt x="381" y="75311"/>
                    <a:pt x="0" y="70993"/>
                    <a:pt x="0" y="66675"/>
                  </a:cubicBezTo>
                  <a:cubicBezTo>
                    <a:pt x="0" y="62357"/>
                    <a:pt x="381" y="57912"/>
                    <a:pt x="1270" y="53721"/>
                  </a:cubicBezTo>
                  <a:cubicBezTo>
                    <a:pt x="2159" y="49530"/>
                    <a:pt x="3429" y="45212"/>
                    <a:pt x="5080" y="41275"/>
                  </a:cubicBezTo>
                  <a:cubicBezTo>
                    <a:pt x="6731" y="37338"/>
                    <a:pt x="8763" y="33401"/>
                    <a:pt x="11303" y="29718"/>
                  </a:cubicBezTo>
                  <a:cubicBezTo>
                    <a:pt x="13843" y="26035"/>
                    <a:pt x="16510" y="22733"/>
                    <a:pt x="19558" y="19558"/>
                  </a:cubicBezTo>
                  <a:cubicBezTo>
                    <a:pt x="22606" y="16383"/>
                    <a:pt x="26035" y="13716"/>
                    <a:pt x="29718" y="11303"/>
                  </a:cubicBezTo>
                  <a:cubicBezTo>
                    <a:pt x="33401" y="8890"/>
                    <a:pt x="37211" y="6858"/>
                    <a:pt x="41275" y="5080"/>
                  </a:cubicBezTo>
                  <a:cubicBezTo>
                    <a:pt x="45339" y="3302"/>
                    <a:pt x="49530" y="2159"/>
                    <a:pt x="53721" y="1270"/>
                  </a:cubicBezTo>
                  <a:cubicBezTo>
                    <a:pt x="57912" y="381"/>
                    <a:pt x="62357" y="0"/>
                    <a:pt x="66675" y="0"/>
                  </a:cubicBezTo>
                  <a:cubicBezTo>
                    <a:pt x="70993" y="0"/>
                    <a:pt x="75438" y="381"/>
                    <a:pt x="79629" y="1270"/>
                  </a:cubicBezTo>
                  <a:cubicBezTo>
                    <a:pt x="83820" y="2159"/>
                    <a:pt x="88138" y="3429"/>
                    <a:pt x="92075" y="5080"/>
                  </a:cubicBezTo>
                  <a:cubicBezTo>
                    <a:pt x="96012" y="6731"/>
                    <a:pt x="99949" y="8763"/>
                    <a:pt x="103632" y="11303"/>
                  </a:cubicBezTo>
                  <a:cubicBezTo>
                    <a:pt x="107315" y="13843"/>
                    <a:pt x="110617" y="16510"/>
                    <a:pt x="113792" y="19558"/>
                  </a:cubicBezTo>
                  <a:cubicBezTo>
                    <a:pt x="116967" y="22606"/>
                    <a:pt x="119634" y="26035"/>
                    <a:pt x="122047" y="29718"/>
                  </a:cubicBezTo>
                  <a:cubicBezTo>
                    <a:pt x="124460" y="33401"/>
                    <a:pt x="126492" y="37211"/>
                    <a:pt x="128270" y="41275"/>
                  </a:cubicBezTo>
                  <a:cubicBezTo>
                    <a:pt x="130048" y="45339"/>
                    <a:pt x="131191" y="49530"/>
                    <a:pt x="132080" y="53721"/>
                  </a:cubicBezTo>
                  <a:cubicBezTo>
                    <a:pt x="132969" y="57912"/>
                    <a:pt x="133350" y="62357"/>
                    <a:pt x="133350" y="66675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2493435" y="2957713"/>
            <a:ext cx="133350" cy="133350"/>
            <a:chOff x="0" y="0"/>
            <a:chExt cx="133350" cy="13335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33350" cy="133350"/>
            </a:xfrm>
            <a:custGeom>
              <a:avLst/>
              <a:gdLst/>
              <a:ahLst/>
              <a:cxnLst/>
              <a:rect l="l" t="t" r="r" b="b"/>
              <a:pathLst>
                <a:path w="133350" h="133350">
                  <a:moveTo>
                    <a:pt x="133350" y="66675"/>
                  </a:moveTo>
                  <a:cubicBezTo>
                    <a:pt x="133350" y="70993"/>
                    <a:pt x="132969" y="75438"/>
                    <a:pt x="132080" y="79629"/>
                  </a:cubicBezTo>
                  <a:cubicBezTo>
                    <a:pt x="131191" y="83820"/>
                    <a:pt x="129921" y="88138"/>
                    <a:pt x="128270" y="92075"/>
                  </a:cubicBezTo>
                  <a:cubicBezTo>
                    <a:pt x="126619" y="96012"/>
                    <a:pt x="124587" y="99949"/>
                    <a:pt x="122047" y="103632"/>
                  </a:cubicBezTo>
                  <a:cubicBezTo>
                    <a:pt x="119507" y="107315"/>
                    <a:pt x="116840" y="110617"/>
                    <a:pt x="113792" y="113792"/>
                  </a:cubicBezTo>
                  <a:cubicBezTo>
                    <a:pt x="110744" y="116967"/>
                    <a:pt x="107315" y="119634"/>
                    <a:pt x="103632" y="122047"/>
                  </a:cubicBezTo>
                  <a:cubicBezTo>
                    <a:pt x="99949" y="124460"/>
                    <a:pt x="96139" y="126492"/>
                    <a:pt x="92075" y="128270"/>
                  </a:cubicBezTo>
                  <a:cubicBezTo>
                    <a:pt x="88011" y="130048"/>
                    <a:pt x="83820" y="131191"/>
                    <a:pt x="79629" y="132080"/>
                  </a:cubicBezTo>
                  <a:cubicBezTo>
                    <a:pt x="75438" y="132969"/>
                    <a:pt x="70993" y="133350"/>
                    <a:pt x="66675" y="133350"/>
                  </a:cubicBezTo>
                  <a:cubicBezTo>
                    <a:pt x="62357" y="133350"/>
                    <a:pt x="57912" y="132969"/>
                    <a:pt x="53721" y="132080"/>
                  </a:cubicBezTo>
                  <a:cubicBezTo>
                    <a:pt x="49530" y="131191"/>
                    <a:pt x="45212" y="129921"/>
                    <a:pt x="41275" y="128270"/>
                  </a:cubicBezTo>
                  <a:cubicBezTo>
                    <a:pt x="37338" y="126619"/>
                    <a:pt x="33401" y="124587"/>
                    <a:pt x="29718" y="122047"/>
                  </a:cubicBezTo>
                  <a:cubicBezTo>
                    <a:pt x="26035" y="119507"/>
                    <a:pt x="22733" y="116840"/>
                    <a:pt x="19558" y="113792"/>
                  </a:cubicBezTo>
                  <a:cubicBezTo>
                    <a:pt x="16383" y="110744"/>
                    <a:pt x="13716" y="107315"/>
                    <a:pt x="11303" y="103632"/>
                  </a:cubicBezTo>
                  <a:cubicBezTo>
                    <a:pt x="8890" y="99949"/>
                    <a:pt x="6731" y="96266"/>
                    <a:pt x="5080" y="92202"/>
                  </a:cubicBezTo>
                  <a:cubicBezTo>
                    <a:pt x="3429" y="88138"/>
                    <a:pt x="2159" y="83947"/>
                    <a:pt x="1270" y="79629"/>
                  </a:cubicBezTo>
                  <a:cubicBezTo>
                    <a:pt x="381" y="75311"/>
                    <a:pt x="0" y="70993"/>
                    <a:pt x="0" y="66675"/>
                  </a:cubicBezTo>
                  <a:cubicBezTo>
                    <a:pt x="0" y="62357"/>
                    <a:pt x="381" y="57912"/>
                    <a:pt x="1270" y="53721"/>
                  </a:cubicBezTo>
                  <a:cubicBezTo>
                    <a:pt x="2159" y="49530"/>
                    <a:pt x="3429" y="45212"/>
                    <a:pt x="5080" y="41275"/>
                  </a:cubicBezTo>
                  <a:cubicBezTo>
                    <a:pt x="6731" y="37338"/>
                    <a:pt x="8763" y="33401"/>
                    <a:pt x="11303" y="29718"/>
                  </a:cubicBezTo>
                  <a:cubicBezTo>
                    <a:pt x="13843" y="26035"/>
                    <a:pt x="16510" y="22733"/>
                    <a:pt x="19558" y="19558"/>
                  </a:cubicBezTo>
                  <a:cubicBezTo>
                    <a:pt x="22606" y="16383"/>
                    <a:pt x="26035" y="13716"/>
                    <a:pt x="29718" y="11303"/>
                  </a:cubicBezTo>
                  <a:cubicBezTo>
                    <a:pt x="33401" y="8890"/>
                    <a:pt x="37211" y="6858"/>
                    <a:pt x="41275" y="5080"/>
                  </a:cubicBezTo>
                  <a:cubicBezTo>
                    <a:pt x="45339" y="3302"/>
                    <a:pt x="49530" y="2159"/>
                    <a:pt x="53721" y="1270"/>
                  </a:cubicBezTo>
                  <a:cubicBezTo>
                    <a:pt x="57912" y="381"/>
                    <a:pt x="62357" y="0"/>
                    <a:pt x="66675" y="0"/>
                  </a:cubicBezTo>
                  <a:cubicBezTo>
                    <a:pt x="70993" y="0"/>
                    <a:pt x="75438" y="381"/>
                    <a:pt x="79629" y="1270"/>
                  </a:cubicBezTo>
                  <a:cubicBezTo>
                    <a:pt x="83820" y="2159"/>
                    <a:pt x="88138" y="3429"/>
                    <a:pt x="92075" y="5080"/>
                  </a:cubicBezTo>
                  <a:cubicBezTo>
                    <a:pt x="96012" y="6731"/>
                    <a:pt x="99949" y="8763"/>
                    <a:pt x="103632" y="11303"/>
                  </a:cubicBezTo>
                  <a:cubicBezTo>
                    <a:pt x="107315" y="13843"/>
                    <a:pt x="110617" y="16510"/>
                    <a:pt x="113792" y="19558"/>
                  </a:cubicBezTo>
                  <a:cubicBezTo>
                    <a:pt x="116967" y="22606"/>
                    <a:pt x="119634" y="26035"/>
                    <a:pt x="122047" y="29718"/>
                  </a:cubicBezTo>
                  <a:cubicBezTo>
                    <a:pt x="124460" y="33401"/>
                    <a:pt x="126492" y="37211"/>
                    <a:pt x="128270" y="41275"/>
                  </a:cubicBezTo>
                  <a:cubicBezTo>
                    <a:pt x="130048" y="45339"/>
                    <a:pt x="131191" y="49530"/>
                    <a:pt x="132080" y="53721"/>
                  </a:cubicBezTo>
                  <a:cubicBezTo>
                    <a:pt x="132969" y="57912"/>
                    <a:pt x="133350" y="62357"/>
                    <a:pt x="133350" y="66675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2493435" y="4100713"/>
            <a:ext cx="133350" cy="133350"/>
            <a:chOff x="0" y="0"/>
            <a:chExt cx="133350" cy="13335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33350" cy="133350"/>
            </a:xfrm>
            <a:custGeom>
              <a:avLst/>
              <a:gdLst/>
              <a:ahLst/>
              <a:cxnLst/>
              <a:rect l="l" t="t" r="r" b="b"/>
              <a:pathLst>
                <a:path w="133350" h="133350">
                  <a:moveTo>
                    <a:pt x="133350" y="66675"/>
                  </a:moveTo>
                  <a:cubicBezTo>
                    <a:pt x="133350" y="70993"/>
                    <a:pt x="132969" y="75438"/>
                    <a:pt x="132080" y="79629"/>
                  </a:cubicBezTo>
                  <a:cubicBezTo>
                    <a:pt x="131191" y="83820"/>
                    <a:pt x="129921" y="88138"/>
                    <a:pt x="128270" y="92075"/>
                  </a:cubicBezTo>
                  <a:cubicBezTo>
                    <a:pt x="126619" y="96012"/>
                    <a:pt x="124587" y="99949"/>
                    <a:pt x="122047" y="103632"/>
                  </a:cubicBezTo>
                  <a:cubicBezTo>
                    <a:pt x="119507" y="107315"/>
                    <a:pt x="116840" y="110617"/>
                    <a:pt x="113792" y="113792"/>
                  </a:cubicBezTo>
                  <a:cubicBezTo>
                    <a:pt x="110744" y="116967"/>
                    <a:pt x="107315" y="119634"/>
                    <a:pt x="103632" y="122047"/>
                  </a:cubicBezTo>
                  <a:cubicBezTo>
                    <a:pt x="99949" y="124460"/>
                    <a:pt x="96139" y="126492"/>
                    <a:pt x="92075" y="128270"/>
                  </a:cubicBezTo>
                  <a:cubicBezTo>
                    <a:pt x="88011" y="130048"/>
                    <a:pt x="83820" y="131191"/>
                    <a:pt x="79629" y="132080"/>
                  </a:cubicBezTo>
                  <a:cubicBezTo>
                    <a:pt x="75438" y="132969"/>
                    <a:pt x="70993" y="133350"/>
                    <a:pt x="66675" y="133350"/>
                  </a:cubicBezTo>
                  <a:cubicBezTo>
                    <a:pt x="62357" y="133350"/>
                    <a:pt x="57912" y="132969"/>
                    <a:pt x="53721" y="132080"/>
                  </a:cubicBezTo>
                  <a:cubicBezTo>
                    <a:pt x="49530" y="131191"/>
                    <a:pt x="45212" y="129921"/>
                    <a:pt x="41275" y="128270"/>
                  </a:cubicBezTo>
                  <a:cubicBezTo>
                    <a:pt x="37338" y="126619"/>
                    <a:pt x="33401" y="124587"/>
                    <a:pt x="29718" y="122047"/>
                  </a:cubicBezTo>
                  <a:cubicBezTo>
                    <a:pt x="26035" y="119507"/>
                    <a:pt x="22733" y="116840"/>
                    <a:pt x="19558" y="113792"/>
                  </a:cubicBezTo>
                  <a:cubicBezTo>
                    <a:pt x="16383" y="110744"/>
                    <a:pt x="13716" y="107315"/>
                    <a:pt x="11303" y="103632"/>
                  </a:cubicBezTo>
                  <a:cubicBezTo>
                    <a:pt x="8890" y="99949"/>
                    <a:pt x="6731" y="96266"/>
                    <a:pt x="5080" y="92202"/>
                  </a:cubicBezTo>
                  <a:cubicBezTo>
                    <a:pt x="3429" y="88138"/>
                    <a:pt x="2159" y="83947"/>
                    <a:pt x="1270" y="79629"/>
                  </a:cubicBezTo>
                  <a:cubicBezTo>
                    <a:pt x="381" y="75311"/>
                    <a:pt x="0" y="70993"/>
                    <a:pt x="0" y="66675"/>
                  </a:cubicBezTo>
                  <a:cubicBezTo>
                    <a:pt x="0" y="62357"/>
                    <a:pt x="381" y="57912"/>
                    <a:pt x="1270" y="53721"/>
                  </a:cubicBezTo>
                  <a:cubicBezTo>
                    <a:pt x="2159" y="49530"/>
                    <a:pt x="3429" y="45212"/>
                    <a:pt x="5080" y="41275"/>
                  </a:cubicBezTo>
                  <a:cubicBezTo>
                    <a:pt x="6731" y="37338"/>
                    <a:pt x="8763" y="33401"/>
                    <a:pt x="11303" y="29718"/>
                  </a:cubicBezTo>
                  <a:cubicBezTo>
                    <a:pt x="13843" y="26035"/>
                    <a:pt x="16510" y="22733"/>
                    <a:pt x="19558" y="19558"/>
                  </a:cubicBezTo>
                  <a:cubicBezTo>
                    <a:pt x="22606" y="16383"/>
                    <a:pt x="26035" y="13716"/>
                    <a:pt x="29718" y="11303"/>
                  </a:cubicBezTo>
                  <a:cubicBezTo>
                    <a:pt x="33401" y="8890"/>
                    <a:pt x="37211" y="6858"/>
                    <a:pt x="41275" y="5080"/>
                  </a:cubicBezTo>
                  <a:cubicBezTo>
                    <a:pt x="45339" y="3302"/>
                    <a:pt x="49530" y="2159"/>
                    <a:pt x="53721" y="1270"/>
                  </a:cubicBezTo>
                  <a:cubicBezTo>
                    <a:pt x="57912" y="381"/>
                    <a:pt x="62357" y="0"/>
                    <a:pt x="66675" y="0"/>
                  </a:cubicBezTo>
                  <a:cubicBezTo>
                    <a:pt x="70993" y="0"/>
                    <a:pt x="75438" y="381"/>
                    <a:pt x="79629" y="1270"/>
                  </a:cubicBezTo>
                  <a:cubicBezTo>
                    <a:pt x="83820" y="2159"/>
                    <a:pt x="88138" y="3429"/>
                    <a:pt x="92075" y="5080"/>
                  </a:cubicBezTo>
                  <a:cubicBezTo>
                    <a:pt x="96012" y="6731"/>
                    <a:pt x="99949" y="8763"/>
                    <a:pt x="103632" y="11303"/>
                  </a:cubicBezTo>
                  <a:cubicBezTo>
                    <a:pt x="107315" y="13843"/>
                    <a:pt x="110617" y="16510"/>
                    <a:pt x="113792" y="19558"/>
                  </a:cubicBezTo>
                  <a:cubicBezTo>
                    <a:pt x="116967" y="22606"/>
                    <a:pt x="119634" y="26035"/>
                    <a:pt x="122047" y="29718"/>
                  </a:cubicBezTo>
                  <a:cubicBezTo>
                    <a:pt x="124460" y="33401"/>
                    <a:pt x="126492" y="37211"/>
                    <a:pt x="128270" y="41275"/>
                  </a:cubicBezTo>
                  <a:cubicBezTo>
                    <a:pt x="130048" y="45339"/>
                    <a:pt x="131191" y="49530"/>
                    <a:pt x="132080" y="53721"/>
                  </a:cubicBezTo>
                  <a:cubicBezTo>
                    <a:pt x="132969" y="57912"/>
                    <a:pt x="133350" y="62357"/>
                    <a:pt x="133350" y="66675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2493435" y="4672213"/>
            <a:ext cx="133350" cy="133350"/>
            <a:chOff x="0" y="0"/>
            <a:chExt cx="133350" cy="13335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33350" cy="133350"/>
            </a:xfrm>
            <a:custGeom>
              <a:avLst/>
              <a:gdLst/>
              <a:ahLst/>
              <a:cxnLst/>
              <a:rect l="l" t="t" r="r" b="b"/>
              <a:pathLst>
                <a:path w="133350" h="133350">
                  <a:moveTo>
                    <a:pt x="133350" y="66675"/>
                  </a:moveTo>
                  <a:cubicBezTo>
                    <a:pt x="133350" y="70993"/>
                    <a:pt x="132969" y="75438"/>
                    <a:pt x="132080" y="79629"/>
                  </a:cubicBezTo>
                  <a:cubicBezTo>
                    <a:pt x="131191" y="83820"/>
                    <a:pt x="129921" y="88138"/>
                    <a:pt x="128270" y="92075"/>
                  </a:cubicBezTo>
                  <a:cubicBezTo>
                    <a:pt x="126619" y="96012"/>
                    <a:pt x="124587" y="99949"/>
                    <a:pt x="122047" y="103632"/>
                  </a:cubicBezTo>
                  <a:cubicBezTo>
                    <a:pt x="119507" y="107315"/>
                    <a:pt x="116840" y="110617"/>
                    <a:pt x="113792" y="113792"/>
                  </a:cubicBezTo>
                  <a:cubicBezTo>
                    <a:pt x="110744" y="116967"/>
                    <a:pt x="107315" y="119634"/>
                    <a:pt x="103632" y="122047"/>
                  </a:cubicBezTo>
                  <a:cubicBezTo>
                    <a:pt x="99949" y="124460"/>
                    <a:pt x="96139" y="126492"/>
                    <a:pt x="92075" y="128270"/>
                  </a:cubicBezTo>
                  <a:cubicBezTo>
                    <a:pt x="88011" y="130048"/>
                    <a:pt x="83820" y="131191"/>
                    <a:pt x="79629" y="132080"/>
                  </a:cubicBezTo>
                  <a:cubicBezTo>
                    <a:pt x="75438" y="132969"/>
                    <a:pt x="70993" y="133350"/>
                    <a:pt x="66675" y="133350"/>
                  </a:cubicBezTo>
                  <a:cubicBezTo>
                    <a:pt x="62357" y="133350"/>
                    <a:pt x="57912" y="132969"/>
                    <a:pt x="53721" y="132080"/>
                  </a:cubicBezTo>
                  <a:cubicBezTo>
                    <a:pt x="49530" y="131191"/>
                    <a:pt x="45212" y="129921"/>
                    <a:pt x="41275" y="128270"/>
                  </a:cubicBezTo>
                  <a:cubicBezTo>
                    <a:pt x="37338" y="126619"/>
                    <a:pt x="33401" y="124587"/>
                    <a:pt x="29718" y="122047"/>
                  </a:cubicBezTo>
                  <a:cubicBezTo>
                    <a:pt x="26035" y="119507"/>
                    <a:pt x="22733" y="116840"/>
                    <a:pt x="19558" y="113792"/>
                  </a:cubicBezTo>
                  <a:cubicBezTo>
                    <a:pt x="16383" y="110744"/>
                    <a:pt x="13716" y="107315"/>
                    <a:pt x="11303" y="103632"/>
                  </a:cubicBezTo>
                  <a:cubicBezTo>
                    <a:pt x="8890" y="99949"/>
                    <a:pt x="6731" y="96266"/>
                    <a:pt x="5080" y="92202"/>
                  </a:cubicBezTo>
                  <a:cubicBezTo>
                    <a:pt x="3429" y="88138"/>
                    <a:pt x="2159" y="83947"/>
                    <a:pt x="1270" y="79629"/>
                  </a:cubicBezTo>
                  <a:cubicBezTo>
                    <a:pt x="381" y="75311"/>
                    <a:pt x="0" y="70993"/>
                    <a:pt x="0" y="66675"/>
                  </a:cubicBezTo>
                  <a:cubicBezTo>
                    <a:pt x="0" y="62357"/>
                    <a:pt x="381" y="57912"/>
                    <a:pt x="1270" y="53721"/>
                  </a:cubicBezTo>
                  <a:cubicBezTo>
                    <a:pt x="2159" y="49530"/>
                    <a:pt x="3429" y="45212"/>
                    <a:pt x="5080" y="41275"/>
                  </a:cubicBezTo>
                  <a:cubicBezTo>
                    <a:pt x="6731" y="37338"/>
                    <a:pt x="8763" y="33401"/>
                    <a:pt x="11303" y="29718"/>
                  </a:cubicBezTo>
                  <a:cubicBezTo>
                    <a:pt x="13843" y="26035"/>
                    <a:pt x="16510" y="22733"/>
                    <a:pt x="19558" y="19558"/>
                  </a:cubicBezTo>
                  <a:cubicBezTo>
                    <a:pt x="22606" y="16383"/>
                    <a:pt x="26035" y="13716"/>
                    <a:pt x="29718" y="11303"/>
                  </a:cubicBezTo>
                  <a:cubicBezTo>
                    <a:pt x="33401" y="8890"/>
                    <a:pt x="37211" y="6858"/>
                    <a:pt x="41275" y="5080"/>
                  </a:cubicBezTo>
                  <a:cubicBezTo>
                    <a:pt x="45339" y="3302"/>
                    <a:pt x="49530" y="2159"/>
                    <a:pt x="53721" y="1270"/>
                  </a:cubicBezTo>
                  <a:cubicBezTo>
                    <a:pt x="57912" y="381"/>
                    <a:pt x="62357" y="0"/>
                    <a:pt x="66675" y="0"/>
                  </a:cubicBezTo>
                  <a:cubicBezTo>
                    <a:pt x="70993" y="0"/>
                    <a:pt x="75438" y="381"/>
                    <a:pt x="79629" y="1270"/>
                  </a:cubicBezTo>
                  <a:cubicBezTo>
                    <a:pt x="83820" y="2159"/>
                    <a:pt x="88138" y="3429"/>
                    <a:pt x="92075" y="5080"/>
                  </a:cubicBezTo>
                  <a:cubicBezTo>
                    <a:pt x="96012" y="6731"/>
                    <a:pt x="99949" y="8763"/>
                    <a:pt x="103632" y="11303"/>
                  </a:cubicBezTo>
                  <a:cubicBezTo>
                    <a:pt x="107315" y="13843"/>
                    <a:pt x="110617" y="16510"/>
                    <a:pt x="113792" y="19558"/>
                  </a:cubicBezTo>
                  <a:cubicBezTo>
                    <a:pt x="116967" y="22606"/>
                    <a:pt x="119634" y="26035"/>
                    <a:pt x="122047" y="29718"/>
                  </a:cubicBezTo>
                  <a:cubicBezTo>
                    <a:pt x="124460" y="33401"/>
                    <a:pt x="126492" y="37211"/>
                    <a:pt x="128270" y="41275"/>
                  </a:cubicBezTo>
                  <a:cubicBezTo>
                    <a:pt x="130048" y="45339"/>
                    <a:pt x="131191" y="49530"/>
                    <a:pt x="132080" y="53721"/>
                  </a:cubicBezTo>
                  <a:cubicBezTo>
                    <a:pt x="132969" y="57912"/>
                    <a:pt x="133350" y="62357"/>
                    <a:pt x="133350" y="66675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0" name="Group 10"/>
          <p:cNvGrpSpPr>
            <a:grpSpLocks noChangeAspect="1"/>
          </p:cNvGrpSpPr>
          <p:nvPr/>
        </p:nvGrpSpPr>
        <p:grpSpPr>
          <a:xfrm>
            <a:off x="2493435" y="5815213"/>
            <a:ext cx="133350" cy="133350"/>
            <a:chOff x="0" y="0"/>
            <a:chExt cx="133350" cy="13335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33350" cy="133350"/>
            </a:xfrm>
            <a:custGeom>
              <a:avLst/>
              <a:gdLst/>
              <a:ahLst/>
              <a:cxnLst/>
              <a:rect l="l" t="t" r="r" b="b"/>
              <a:pathLst>
                <a:path w="133350" h="133350">
                  <a:moveTo>
                    <a:pt x="133350" y="66675"/>
                  </a:moveTo>
                  <a:cubicBezTo>
                    <a:pt x="133350" y="70993"/>
                    <a:pt x="132969" y="75438"/>
                    <a:pt x="132080" y="79629"/>
                  </a:cubicBezTo>
                  <a:cubicBezTo>
                    <a:pt x="131191" y="83820"/>
                    <a:pt x="129921" y="88138"/>
                    <a:pt x="128270" y="92075"/>
                  </a:cubicBezTo>
                  <a:cubicBezTo>
                    <a:pt x="126619" y="96012"/>
                    <a:pt x="124587" y="99949"/>
                    <a:pt x="122047" y="103632"/>
                  </a:cubicBezTo>
                  <a:cubicBezTo>
                    <a:pt x="119507" y="107315"/>
                    <a:pt x="116840" y="110617"/>
                    <a:pt x="113792" y="113792"/>
                  </a:cubicBezTo>
                  <a:cubicBezTo>
                    <a:pt x="110744" y="116967"/>
                    <a:pt x="107315" y="119634"/>
                    <a:pt x="103632" y="122047"/>
                  </a:cubicBezTo>
                  <a:cubicBezTo>
                    <a:pt x="99949" y="124460"/>
                    <a:pt x="96139" y="126492"/>
                    <a:pt x="92075" y="128270"/>
                  </a:cubicBezTo>
                  <a:cubicBezTo>
                    <a:pt x="88011" y="130048"/>
                    <a:pt x="83820" y="131191"/>
                    <a:pt x="79629" y="132080"/>
                  </a:cubicBezTo>
                  <a:cubicBezTo>
                    <a:pt x="75438" y="132969"/>
                    <a:pt x="70993" y="133350"/>
                    <a:pt x="66675" y="133350"/>
                  </a:cubicBezTo>
                  <a:cubicBezTo>
                    <a:pt x="62357" y="133350"/>
                    <a:pt x="57912" y="132969"/>
                    <a:pt x="53721" y="132080"/>
                  </a:cubicBezTo>
                  <a:cubicBezTo>
                    <a:pt x="49530" y="131191"/>
                    <a:pt x="45212" y="129921"/>
                    <a:pt x="41275" y="128270"/>
                  </a:cubicBezTo>
                  <a:cubicBezTo>
                    <a:pt x="37338" y="126619"/>
                    <a:pt x="33401" y="124587"/>
                    <a:pt x="29718" y="122047"/>
                  </a:cubicBezTo>
                  <a:cubicBezTo>
                    <a:pt x="26035" y="119507"/>
                    <a:pt x="22733" y="116840"/>
                    <a:pt x="19558" y="113792"/>
                  </a:cubicBezTo>
                  <a:cubicBezTo>
                    <a:pt x="16383" y="110744"/>
                    <a:pt x="13716" y="107315"/>
                    <a:pt x="11303" y="103632"/>
                  </a:cubicBezTo>
                  <a:cubicBezTo>
                    <a:pt x="8890" y="99949"/>
                    <a:pt x="6731" y="96266"/>
                    <a:pt x="5080" y="92202"/>
                  </a:cubicBezTo>
                  <a:cubicBezTo>
                    <a:pt x="3429" y="88138"/>
                    <a:pt x="2159" y="83947"/>
                    <a:pt x="1270" y="79629"/>
                  </a:cubicBezTo>
                  <a:cubicBezTo>
                    <a:pt x="381" y="75311"/>
                    <a:pt x="0" y="70993"/>
                    <a:pt x="0" y="66675"/>
                  </a:cubicBezTo>
                  <a:cubicBezTo>
                    <a:pt x="0" y="62357"/>
                    <a:pt x="381" y="57912"/>
                    <a:pt x="1270" y="53721"/>
                  </a:cubicBezTo>
                  <a:cubicBezTo>
                    <a:pt x="2159" y="49530"/>
                    <a:pt x="3429" y="45212"/>
                    <a:pt x="5080" y="41275"/>
                  </a:cubicBezTo>
                  <a:cubicBezTo>
                    <a:pt x="6731" y="37338"/>
                    <a:pt x="8763" y="33401"/>
                    <a:pt x="11303" y="29718"/>
                  </a:cubicBezTo>
                  <a:cubicBezTo>
                    <a:pt x="13843" y="26035"/>
                    <a:pt x="16510" y="22733"/>
                    <a:pt x="19558" y="19558"/>
                  </a:cubicBezTo>
                  <a:cubicBezTo>
                    <a:pt x="22606" y="16383"/>
                    <a:pt x="26035" y="13716"/>
                    <a:pt x="29718" y="11303"/>
                  </a:cubicBezTo>
                  <a:cubicBezTo>
                    <a:pt x="33401" y="8890"/>
                    <a:pt x="37211" y="6858"/>
                    <a:pt x="41275" y="5080"/>
                  </a:cubicBezTo>
                  <a:cubicBezTo>
                    <a:pt x="45339" y="3302"/>
                    <a:pt x="49530" y="2159"/>
                    <a:pt x="53721" y="1270"/>
                  </a:cubicBezTo>
                  <a:cubicBezTo>
                    <a:pt x="57912" y="381"/>
                    <a:pt x="62357" y="0"/>
                    <a:pt x="66675" y="0"/>
                  </a:cubicBezTo>
                  <a:cubicBezTo>
                    <a:pt x="70993" y="0"/>
                    <a:pt x="75438" y="381"/>
                    <a:pt x="79629" y="1270"/>
                  </a:cubicBezTo>
                  <a:cubicBezTo>
                    <a:pt x="83820" y="2159"/>
                    <a:pt x="88138" y="3429"/>
                    <a:pt x="92075" y="5080"/>
                  </a:cubicBezTo>
                  <a:cubicBezTo>
                    <a:pt x="96012" y="6731"/>
                    <a:pt x="99949" y="8763"/>
                    <a:pt x="103632" y="11303"/>
                  </a:cubicBezTo>
                  <a:cubicBezTo>
                    <a:pt x="107315" y="13843"/>
                    <a:pt x="110617" y="16510"/>
                    <a:pt x="113792" y="19558"/>
                  </a:cubicBezTo>
                  <a:cubicBezTo>
                    <a:pt x="116967" y="22606"/>
                    <a:pt x="119634" y="26035"/>
                    <a:pt x="122047" y="29718"/>
                  </a:cubicBezTo>
                  <a:cubicBezTo>
                    <a:pt x="124460" y="33401"/>
                    <a:pt x="126492" y="37211"/>
                    <a:pt x="128270" y="41275"/>
                  </a:cubicBezTo>
                  <a:cubicBezTo>
                    <a:pt x="130048" y="45339"/>
                    <a:pt x="131191" y="49530"/>
                    <a:pt x="132080" y="53721"/>
                  </a:cubicBezTo>
                  <a:cubicBezTo>
                    <a:pt x="132969" y="57912"/>
                    <a:pt x="133350" y="62357"/>
                    <a:pt x="133350" y="66675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2" name="Group 12"/>
          <p:cNvGrpSpPr>
            <a:grpSpLocks noChangeAspect="1"/>
          </p:cNvGrpSpPr>
          <p:nvPr/>
        </p:nvGrpSpPr>
        <p:grpSpPr>
          <a:xfrm>
            <a:off x="2493435" y="6386713"/>
            <a:ext cx="133350" cy="133350"/>
            <a:chOff x="0" y="0"/>
            <a:chExt cx="133350" cy="13335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33350" cy="133350"/>
            </a:xfrm>
            <a:custGeom>
              <a:avLst/>
              <a:gdLst/>
              <a:ahLst/>
              <a:cxnLst/>
              <a:rect l="l" t="t" r="r" b="b"/>
              <a:pathLst>
                <a:path w="133350" h="133350">
                  <a:moveTo>
                    <a:pt x="133350" y="66675"/>
                  </a:moveTo>
                  <a:cubicBezTo>
                    <a:pt x="133350" y="70993"/>
                    <a:pt x="132969" y="75438"/>
                    <a:pt x="132080" y="79629"/>
                  </a:cubicBezTo>
                  <a:cubicBezTo>
                    <a:pt x="131191" y="83820"/>
                    <a:pt x="129921" y="88138"/>
                    <a:pt x="128270" y="92075"/>
                  </a:cubicBezTo>
                  <a:cubicBezTo>
                    <a:pt x="126619" y="96012"/>
                    <a:pt x="124587" y="99949"/>
                    <a:pt x="122047" y="103632"/>
                  </a:cubicBezTo>
                  <a:cubicBezTo>
                    <a:pt x="119507" y="107315"/>
                    <a:pt x="116840" y="110617"/>
                    <a:pt x="113792" y="113792"/>
                  </a:cubicBezTo>
                  <a:cubicBezTo>
                    <a:pt x="110744" y="116967"/>
                    <a:pt x="107315" y="119634"/>
                    <a:pt x="103632" y="122047"/>
                  </a:cubicBezTo>
                  <a:cubicBezTo>
                    <a:pt x="99949" y="124460"/>
                    <a:pt x="96139" y="126492"/>
                    <a:pt x="92075" y="128270"/>
                  </a:cubicBezTo>
                  <a:cubicBezTo>
                    <a:pt x="88011" y="130048"/>
                    <a:pt x="83820" y="131191"/>
                    <a:pt x="79629" y="132080"/>
                  </a:cubicBezTo>
                  <a:cubicBezTo>
                    <a:pt x="75438" y="132969"/>
                    <a:pt x="70993" y="133350"/>
                    <a:pt x="66675" y="133350"/>
                  </a:cubicBezTo>
                  <a:cubicBezTo>
                    <a:pt x="62357" y="133350"/>
                    <a:pt x="57912" y="132969"/>
                    <a:pt x="53721" y="132080"/>
                  </a:cubicBezTo>
                  <a:cubicBezTo>
                    <a:pt x="49530" y="131191"/>
                    <a:pt x="45212" y="129921"/>
                    <a:pt x="41275" y="128270"/>
                  </a:cubicBezTo>
                  <a:cubicBezTo>
                    <a:pt x="37338" y="126619"/>
                    <a:pt x="33401" y="124587"/>
                    <a:pt x="29718" y="122047"/>
                  </a:cubicBezTo>
                  <a:cubicBezTo>
                    <a:pt x="26035" y="119507"/>
                    <a:pt x="22733" y="116840"/>
                    <a:pt x="19558" y="113792"/>
                  </a:cubicBezTo>
                  <a:cubicBezTo>
                    <a:pt x="16383" y="110744"/>
                    <a:pt x="13716" y="107315"/>
                    <a:pt x="11303" y="103632"/>
                  </a:cubicBezTo>
                  <a:cubicBezTo>
                    <a:pt x="8890" y="99949"/>
                    <a:pt x="6731" y="96266"/>
                    <a:pt x="5080" y="92202"/>
                  </a:cubicBezTo>
                  <a:cubicBezTo>
                    <a:pt x="3429" y="88138"/>
                    <a:pt x="2159" y="83947"/>
                    <a:pt x="1270" y="79629"/>
                  </a:cubicBezTo>
                  <a:cubicBezTo>
                    <a:pt x="381" y="75311"/>
                    <a:pt x="0" y="70993"/>
                    <a:pt x="0" y="66675"/>
                  </a:cubicBezTo>
                  <a:cubicBezTo>
                    <a:pt x="0" y="62357"/>
                    <a:pt x="381" y="57912"/>
                    <a:pt x="1270" y="53721"/>
                  </a:cubicBezTo>
                  <a:cubicBezTo>
                    <a:pt x="2159" y="49530"/>
                    <a:pt x="3429" y="45212"/>
                    <a:pt x="5080" y="41275"/>
                  </a:cubicBezTo>
                  <a:cubicBezTo>
                    <a:pt x="6731" y="37338"/>
                    <a:pt x="8763" y="33401"/>
                    <a:pt x="11303" y="29718"/>
                  </a:cubicBezTo>
                  <a:cubicBezTo>
                    <a:pt x="13843" y="26035"/>
                    <a:pt x="16510" y="22733"/>
                    <a:pt x="19558" y="19558"/>
                  </a:cubicBezTo>
                  <a:cubicBezTo>
                    <a:pt x="22606" y="16383"/>
                    <a:pt x="26035" y="13716"/>
                    <a:pt x="29718" y="11303"/>
                  </a:cubicBezTo>
                  <a:cubicBezTo>
                    <a:pt x="33401" y="8890"/>
                    <a:pt x="37211" y="6858"/>
                    <a:pt x="41275" y="5080"/>
                  </a:cubicBezTo>
                  <a:cubicBezTo>
                    <a:pt x="45339" y="3302"/>
                    <a:pt x="49530" y="2159"/>
                    <a:pt x="53721" y="1270"/>
                  </a:cubicBezTo>
                  <a:cubicBezTo>
                    <a:pt x="57912" y="381"/>
                    <a:pt x="62357" y="0"/>
                    <a:pt x="66675" y="0"/>
                  </a:cubicBezTo>
                  <a:cubicBezTo>
                    <a:pt x="70993" y="0"/>
                    <a:pt x="75438" y="381"/>
                    <a:pt x="79629" y="1270"/>
                  </a:cubicBezTo>
                  <a:cubicBezTo>
                    <a:pt x="83820" y="2159"/>
                    <a:pt x="88138" y="3429"/>
                    <a:pt x="92075" y="5080"/>
                  </a:cubicBezTo>
                  <a:cubicBezTo>
                    <a:pt x="96012" y="6731"/>
                    <a:pt x="99949" y="8763"/>
                    <a:pt x="103632" y="11303"/>
                  </a:cubicBezTo>
                  <a:cubicBezTo>
                    <a:pt x="107315" y="13843"/>
                    <a:pt x="110617" y="16510"/>
                    <a:pt x="113792" y="19558"/>
                  </a:cubicBezTo>
                  <a:cubicBezTo>
                    <a:pt x="116967" y="22606"/>
                    <a:pt x="119634" y="26035"/>
                    <a:pt x="122047" y="29718"/>
                  </a:cubicBezTo>
                  <a:cubicBezTo>
                    <a:pt x="124460" y="33401"/>
                    <a:pt x="126492" y="37211"/>
                    <a:pt x="128270" y="41275"/>
                  </a:cubicBezTo>
                  <a:cubicBezTo>
                    <a:pt x="130048" y="45339"/>
                    <a:pt x="131191" y="49530"/>
                    <a:pt x="132080" y="53721"/>
                  </a:cubicBezTo>
                  <a:cubicBezTo>
                    <a:pt x="132969" y="57912"/>
                    <a:pt x="133350" y="62357"/>
                    <a:pt x="133350" y="66675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4" name="Group 14"/>
          <p:cNvGrpSpPr>
            <a:grpSpLocks noChangeAspect="1"/>
          </p:cNvGrpSpPr>
          <p:nvPr/>
        </p:nvGrpSpPr>
        <p:grpSpPr>
          <a:xfrm>
            <a:off x="2493435" y="7529713"/>
            <a:ext cx="133350" cy="133350"/>
            <a:chOff x="0" y="0"/>
            <a:chExt cx="133350" cy="13335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33350" cy="133350"/>
            </a:xfrm>
            <a:custGeom>
              <a:avLst/>
              <a:gdLst/>
              <a:ahLst/>
              <a:cxnLst/>
              <a:rect l="l" t="t" r="r" b="b"/>
              <a:pathLst>
                <a:path w="133350" h="133350">
                  <a:moveTo>
                    <a:pt x="133350" y="66675"/>
                  </a:moveTo>
                  <a:cubicBezTo>
                    <a:pt x="133350" y="70993"/>
                    <a:pt x="132969" y="75438"/>
                    <a:pt x="132080" y="79629"/>
                  </a:cubicBezTo>
                  <a:cubicBezTo>
                    <a:pt x="131191" y="83820"/>
                    <a:pt x="129921" y="88138"/>
                    <a:pt x="128270" y="92075"/>
                  </a:cubicBezTo>
                  <a:cubicBezTo>
                    <a:pt x="126619" y="96012"/>
                    <a:pt x="124587" y="99949"/>
                    <a:pt x="122047" y="103632"/>
                  </a:cubicBezTo>
                  <a:cubicBezTo>
                    <a:pt x="119507" y="107315"/>
                    <a:pt x="116840" y="110617"/>
                    <a:pt x="113792" y="113792"/>
                  </a:cubicBezTo>
                  <a:cubicBezTo>
                    <a:pt x="110744" y="116967"/>
                    <a:pt x="107315" y="119634"/>
                    <a:pt x="103632" y="122047"/>
                  </a:cubicBezTo>
                  <a:cubicBezTo>
                    <a:pt x="99949" y="124460"/>
                    <a:pt x="96139" y="126492"/>
                    <a:pt x="92075" y="128270"/>
                  </a:cubicBezTo>
                  <a:cubicBezTo>
                    <a:pt x="88011" y="130048"/>
                    <a:pt x="83820" y="131191"/>
                    <a:pt x="79629" y="132080"/>
                  </a:cubicBezTo>
                  <a:cubicBezTo>
                    <a:pt x="75438" y="132969"/>
                    <a:pt x="70993" y="133350"/>
                    <a:pt x="66675" y="133350"/>
                  </a:cubicBezTo>
                  <a:cubicBezTo>
                    <a:pt x="62357" y="133350"/>
                    <a:pt x="57912" y="132969"/>
                    <a:pt x="53721" y="132080"/>
                  </a:cubicBezTo>
                  <a:cubicBezTo>
                    <a:pt x="49530" y="131191"/>
                    <a:pt x="45212" y="129921"/>
                    <a:pt x="41275" y="128270"/>
                  </a:cubicBezTo>
                  <a:cubicBezTo>
                    <a:pt x="37338" y="126619"/>
                    <a:pt x="33401" y="124587"/>
                    <a:pt x="29718" y="122047"/>
                  </a:cubicBezTo>
                  <a:cubicBezTo>
                    <a:pt x="26035" y="119507"/>
                    <a:pt x="22733" y="116840"/>
                    <a:pt x="19558" y="113792"/>
                  </a:cubicBezTo>
                  <a:cubicBezTo>
                    <a:pt x="16383" y="110744"/>
                    <a:pt x="13716" y="107315"/>
                    <a:pt x="11303" y="103632"/>
                  </a:cubicBezTo>
                  <a:cubicBezTo>
                    <a:pt x="8890" y="99949"/>
                    <a:pt x="6731" y="96266"/>
                    <a:pt x="5080" y="92202"/>
                  </a:cubicBezTo>
                  <a:cubicBezTo>
                    <a:pt x="3429" y="88138"/>
                    <a:pt x="2159" y="83947"/>
                    <a:pt x="1270" y="79629"/>
                  </a:cubicBezTo>
                  <a:cubicBezTo>
                    <a:pt x="381" y="75311"/>
                    <a:pt x="0" y="70993"/>
                    <a:pt x="0" y="66675"/>
                  </a:cubicBezTo>
                  <a:cubicBezTo>
                    <a:pt x="0" y="62357"/>
                    <a:pt x="381" y="57912"/>
                    <a:pt x="1270" y="53721"/>
                  </a:cubicBezTo>
                  <a:cubicBezTo>
                    <a:pt x="2159" y="49530"/>
                    <a:pt x="3429" y="45212"/>
                    <a:pt x="5080" y="41275"/>
                  </a:cubicBezTo>
                  <a:cubicBezTo>
                    <a:pt x="6731" y="37338"/>
                    <a:pt x="8763" y="33401"/>
                    <a:pt x="11303" y="29718"/>
                  </a:cubicBezTo>
                  <a:cubicBezTo>
                    <a:pt x="13843" y="26035"/>
                    <a:pt x="16510" y="22733"/>
                    <a:pt x="19558" y="19558"/>
                  </a:cubicBezTo>
                  <a:cubicBezTo>
                    <a:pt x="22606" y="16383"/>
                    <a:pt x="26035" y="13716"/>
                    <a:pt x="29718" y="11303"/>
                  </a:cubicBezTo>
                  <a:cubicBezTo>
                    <a:pt x="33401" y="8890"/>
                    <a:pt x="37211" y="6858"/>
                    <a:pt x="41275" y="5080"/>
                  </a:cubicBezTo>
                  <a:cubicBezTo>
                    <a:pt x="45339" y="3302"/>
                    <a:pt x="49530" y="2159"/>
                    <a:pt x="53721" y="1270"/>
                  </a:cubicBezTo>
                  <a:cubicBezTo>
                    <a:pt x="57912" y="381"/>
                    <a:pt x="62357" y="0"/>
                    <a:pt x="66675" y="0"/>
                  </a:cubicBezTo>
                  <a:cubicBezTo>
                    <a:pt x="70993" y="0"/>
                    <a:pt x="75438" y="381"/>
                    <a:pt x="79629" y="1270"/>
                  </a:cubicBezTo>
                  <a:cubicBezTo>
                    <a:pt x="83820" y="2159"/>
                    <a:pt x="88138" y="3429"/>
                    <a:pt x="92075" y="5080"/>
                  </a:cubicBezTo>
                  <a:cubicBezTo>
                    <a:pt x="96012" y="6731"/>
                    <a:pt x="99949" y="8763"/>
                    <a:pt x="103632" y="11303"/>
                  </a:cubicBezTo>
                  <a:cubicBezTo>
                    <a:pt x="107315" y="13843"/>
                    <a:pt x="110617" y="16510"/>
                    <a:pt x="113792" y="19558"/>
                  </a:cubicBezTo>
                  <a:cubicBezTo>
                    <a:pt x="116967" y="22606"/>
                    <a:pt x="119634" y="26035"/>
                    <a:pt x="122047" y="29718"/>
                  </a:cubicBezTo>
                  <a:cubicBezTo>
                    <a:pt x="124460" y="33401"/>
                    <a:pt x="126492" y="37211"/>
                    <a:pt x="128270" y="41275"/>
                  </a:cubicBezTo>
                  <a:cubicBezTo>
                    <a:pt x="130048" y="45339"/>
                    <a:pt x="131191" y="49530"/>
                    <a:pt x="132080" y="53721"/>
                  </a:cubicBezTo>
                  <a:cubicBezTo>
                    <a:pt x="132969" y="57912"/>
                    <a:pt x="133350" y="62357"/>
                    <a:pt x="133350" y="66675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6" name="Group 16"/>
          <p:cNvGrpSpPr>
            <a:grpSpLocks noChangeAspect="1"/>
          </p:cNvGrpSpPr>
          <p:nvPr/>
        </p:nvGrpSpPr>
        <p:grpSpPr>
          <a:xfrm>
            <a:off x="2493435" y="8101213"/>
            <a:ext cx="133350" cy="133350"/>
            <a:chOff x="0" y="0"/>
            <a:chExt cx="133350" cy="13335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33350" cy="133350"/>
            </a:xfrm>
            <a:custGeom>
              <a:avLst/>
              <a:gdLst/>
              <a:ahLst/>
              <a:cxnLst/>
              <a:rect l="l" t="t" r="r" b="b"/>
              <a:pathLst>
                <a:path w="133350" h="133350">
                  <a:moveTo>
                    <a:pt x="133350" y="66675"/>
                  </a:moveTo>
                  <a:cubicBezTo>
                    <a:pt x="133350" y="70993"/>
                    <a:pt x="132969" y="75438"/>
                    <a:pt x="132080" y="79629"/>
                  </a:cubicBezTo>
                  <a:cubicBezTo>
                    <a:pt x="131191" y="83820"/>
                    <a:pt x="129921" y="88138"/>
                    <a:pt x="128270" y="92075"/>
                  </a:cubicBezTo>
                  <a:cubicBezTo>
                    <a:pt x="126619" y="96012"/>
                    <a:pt x="124587" y="99949"/>
                    <a:pt x="122047" y="103632"/>
                  </a:cubicBezTo>
                  <a:cubicBezTo>
                    <a:pt x="119507" y="107315"/>
                    <a:pt x="116840" y="110617"/>
                    <a:pt x="113792" y="113792"/>
                  </a:cubicBezTo>
                  <a:cubicBezTo>
                    <a:pt x="110744" y="116967"/>
                    <a:pt x="107315" y="119634"/>
                    <a:pt x="103632" y="122047"/>
                  </a:cubicBezTo>
                  <a:cubicBezTo>
                    <a:pt x="99949" y="124460"/>
                    <a:pt x="96139" y="126492"/>
                    <a:pt x="92075" y="128270"/>
                  </a:cubicBezTo>
                  <a:cubicBezTo>
                    <a:pt x="88011" y="130048"/>
                    <a:pt x="83820" y="131191"/>
                    <a:pt x="79629" y="132080"/>
                  </a:cubicBezTo>
                  <a:cubicBezTo>
                    <a:pt x="75438" y="132969"/>
                    <a:pt x="70993" y="133350"/>
                    <a:pt x="66675" y="133350"/>
                  </a:cubicBezTo>
                  <a:cubicBezTo>
                    <a:pt x="62357" y="133350"/>
                    <a:pt x="57912" y="132969"/>
                    <a:pt x="53721" y="132080"/>
                  </a:cubicBezTo>
                  <a:cubicBezTo>
                    <a:pt x="49530" y="131191"/>
                    <a:pt x="45212" y="129921"/>
                    <a:pt x="41275" y="128270"/>
                  </a:cubicBezTo>
                  <a:cubicBezTo>
                    <a:pt x="37338" y="126619"/>
                    <a:pt x="33401" y="124587"/>
                    <a:pt x="29718" y="122047"/>
                  </a:cubicBezTo>
                  <a:cubicBezTo>
                    <a:pt x="26035" y="119507"/>
                    <a:pt x="22733" y="116840"/>
                    <a:pt x="19558" y="113792"/>
                  </a:cubicBezTo>
                  <a:cubicBezTo>
                    <a:pt x="16383" y="110744"/>
                    <a:pt x="13716" y="107315"/>
                    <a:pt x="11303" y="103632"/>
                  </a:cubicBezTo>
                  <a:cubicBezTo>
                    <a:pt x="8890" y="99949"/>
                    <a:pt x="6731" y="96266"/>
                    <a:pt x="5080" y="92202"/>
                  </a:cubicBezTo>
                  <a:cubicBezTo>
                    <a:pt x="3429" y="88138"/>
                    <a:pt x="2159" y="83947"/>
                    <a:pt x="1270" y="79629"/>
                  </a:cubicBezTo>
                  <a:cubicBezTo>
                    <a:pt x="381" y="75311"/>
                    <a:pt x="0" y="70993"/>
                    <a:pt x="0" y="66675"/>
                  </a:cubicBezTo>
                  <a:cubicBezTo>
                    <a:pt x="0" y="62357"/>
                    <a:pt x="381" y="57912"/>
                    <a:pt x="1270" y="53721"/>
                  </a:cubicBezTo>
                  <a:cubicBezTo>
                    <a:pt x="2159" y="49530"/>
                    <a:pt x="3429" y="45212"/>
                    <a:pt x="5080" y="41275"/>
                  </a:cubicBezTo>
                  <a:cubicBezTo>
                    <a:pt x="6731" y="37338"/>
                    <a:pt x="8763" y="33401"/>
                    <a:pt x="11303" y="29718"/>
                  </a:cubicBezTo>
                  <a:cubicBezTo>
                    <a:pt x="13843" y="26035"/>
                    <a:pt x="16510" y="22733"/>
                    <a:pt x="19558" y="19558"/>
                  </a:cubicBezTo>
                  <a:cubicBezTo>
                    <a:pt x="22606" y="16383"/>
                    <a:pt x="26035" y="13716"/>
                    <a:pt x="29718" y="11303"/>
                  </a:cubicBezTo>
                  <a:cubicBezTo>
                    <a:pt x="33401" y="8890"/>
                    <a:pt x="37211" y="6858"/>
                    <a:pt x="41275" y="5080"/>
                  </a:cubicBezTo>
                  <a:cubicBezTo>
                    <a:pt x="45339" y="3302"/>
                    <a:pt x="49530" y="2159"/>
                    <a:pt x="53721" y="1270"/>
                  </a:cubicBezTo>
                  <a:cubicBezTo>
                    <a:pt x="57912" y="381"/>
                    <a:pt x="62357" y="0"/>
                    <a:pt x="66675" y="0"/>
                  </a:cubicBezTo>
                  <a:cubicBezTo>
                    <a:pt x="70993" y="0"/>
                    <a:pt x="75438" y="381"/>
                    <a:pt x="79629" y="1270"/>
                  </a:cubicBezTo>
                  <a:cubicBezTo>
                    <a:pt x="83820" y="2159"/>
                    <a:pt x="88138" y="3429"/>
                    <a:pt x="92075" y="5080"/>
                  </a:cubicBezTo>
                  <a:cubicBezTo>
                    <a:pt x="96012" y="6731"/>
                    <a:pt x="99949" y="8763"/>
                    <a:pt x="103632" y="11303"/>
                  </a:cubicBezTo>
                  <a:cubicBezTo>
                    <a:pt x="107315" y="13843"/>
                    <a:pt x="110617" y="16510"/>
                    <a:pt x="113792" y="19558"/>
                  </a:cubicBezTo>
                  <a:cubicBezTo>
                    <a:pt x="116967" y="22606"/>
                    <a:pt x="119634" y="26035"/>
                    <a:pt x="122047" y="29718"/>
                  </a:cubicBezTo>
                  <a:cubicBezTo>
                    <a:pt x="124460" y="33401"/>
                    <a:pt x="126492" y="37211"/>
                    <a:pt x="128270" y="41275"/>
                  </a:cubicBezTo>
                  <a:cubicBezTo>
                    <a:pt x="130048" y="45339"/>
                    <a:pt x="131191" y="49530"/>
                    <a:pt x="132080" y="53721"/>
                  </a:cubicBezTo>
                  <a:cubicBezTo>
                    <a:pt x="132969" y="57912"/>
                    <a:pt x="133350" y="62357"/>
                    <a:pt x="133350" y="66675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18" name="Freeform 18"/>
          <p:cNvSpPr/>
          <p:nvPr/>
        </p:nvSpPr>
        <p:spPr>
          <a:xfrm>
            <a:off x="0" y="0"/>
            <a:ext cx="3404511" cy="2491854"/>
          </a:xfrm>
          <a:custGeom>
            <a:avLst/>
            <a:gdLst/>
            <a:ahLst/>
            <a:cxnLst/>
            <a:rect l="l" t="t" r="r" b="b"/>
            <a:pathLst>
              <a:path w="3404511" h="2491854">
                <a:moveTo>
                  <a:pt x="0" y="0"/>
                </a:moveTo>
                <a:lnTo>
                  <a:pt x="3404511" y="0"/>
                </a:lnTo>
                <a:lnTo>
                  <a:pt x="3404511" y="2491855"/>
                </a:lnTo>
                <a:lnTo>
                  <a:pt x="0" y="24918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6178" t="-17349"/>
            </a:stretch>
          </a:blipFill>
        </p:spPr>
      </p:sp>
      <p:sp>
        <p:nvSpPr>
          <p:cNvPr id="19" name="Freeform 19"/>
          <p:cNvSpPr/>
          <p:nvPr/>
        </p:nvSpPr>
        <p:spPr>
          <a:xfrm>
            <a:off x="14495202" y="6419069"/>
            <a:ext cx="3200400" cy="3114675"/>
          </a:xfrm>
          <a:custGeom>
            <a:avLst/>
            <a:gdLst/>
            <a:ahLst/>
            <a:cxnLst/>
            <a:rect l="l" t="t" r="r" b="b"/>
            <a:pathLst>
              <a:path w="3200400" h="3114675">
                <a:moveTo>
                  <a:pt x="0" y="0"/>
                </a:moveTo>
                <a:lnTo>
                  <a:pt x="3200400" y="0"/>
                </a:lnTo>
                <a:lnTo>
                  <a:pt x="3200400" y="3114675"/>
                </a:lnTo>
                <a:lnTo>
                  <a:pt x="0" y="311467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359" b="-1393"/>
            </a:stretch>
          </a:blipFill>
        </p:spPr>
      </p:sp>
      <p:grpSp>
        <p:nvGrpSpPr>
          <p:cNvPr id="20" name="Group 20"/>
          <p:cNvGrpSpPr>
            <a:grpSpLocks noChangeAspect="1"/>
          </p:cNvGrpSpPr>
          <p:nvPr/>
        </p:nvGrpSpPr>
        <p:grpSpPr>
          <a:xfrm>
            <a:off x="1257300" y="9534525"/>
            <a:ext cx="4114800" cy="547688"/>
            <a:chOff x="0" y="0"/>
            <a:chExt cx="4114800" cy="547688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4114800" cy="547624"/>
            </a:xfrm>
            <a:custGeom>
              <a:avLst/>
              <a:gdLst/>
              <a:ahLst/>
              <a:cxnLst/>
              <a:rect l="l" t="t" r="r" b="b"/>
              <a:pathLst>
                <a:path w="4114800" h="547624">
                  <a:moveTo>
                    <a:pt x="0" y="547624"/>
                  </a:moveTo>
                  <a:lnTo>
                    <a:pt x="4114800" y="547624"/>
                  </a:lnTo>
                  <a:lnTo>
                    <a:pt x="411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grpSp>
        <p:nvGrpSpPr>
          <p:cNvPr id="22" name="Group 22"/>
          <p:cNvGrpSpPr>
            <a:grpSpLocks noChangeAspect="1"/>
          </p:cNvGrpSpPr>
          <p:nvPr/>
        </p:nvGrpSpPr>
        <p:grpSpPr>
          <a:xfrm>
            <a:off x="-63503" y="-63503"/>
            <a:ext cx="17822332" cy="10209209"/>
            <a:chOff x="0" y="0"/>
            <a:chExt cx="17822329" cy="10209212"/>
          </a:xfrm>
        </p:grpSpPr>
        <p:sp>
          <p:nvSpPr>
            <p:cNvPr id="23" name="Freeform 23"/>
            <p:cNvSpPr/>
            <p:nvPr/>
          </p:nvSpPr>
          <p:spPr>
            <a:xfrm>
              <a:off x="63500" y="63500"/>
              <a:ext cx="3405886" cy="2489708"/>
            </a:xfrm>
            <a:custGeom>
              <a:avLst/>
              <a:gdLst/>
              <a:ahLst/>
              <a:cxnLst/>
              <a:rect l="l" t="t" r="r" b="b"/>
              <a:pathLst>
                <a:path w="3405886" h="2489708">
                  <a:moveTo>
                    <a:pt x="0" y="0"/>
                  </a:moveTo>
                  <a:lnTo>
                    <a:pt x="0" y="2489708"/>
                  </a:lnTo>
                  <a:lnTo>
                    <a:pt x="3405886" y="2489708"/>
                  </a:lnTo>
                  <a:lnTo>
                    <a:pt x="3405886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4" name="Freeform 24"/>
            <p:cNvSpPr/>
            <p:nvPr/>
          </p:nvSpPr>
          <p:spPr>
            <a:xfrm>
              <a:off x="1320800" y="98044"/>
              <a:ext cx="15773400" cy="1988312"/>
            </a:xfrm>
            <a:custGeom>
              <a:avLst/>
              <a:gdLst/>
              <a:ahLst/>
              <a:cxnLst/>
              <a:rect l="l" t="t" r="r" b="b"/>
              <a:pathLst>
                <a:path w="15773400" h="1988312">
                  <a:moveTo>
                    <a:pt x="0" y="1988312"/>
                  </a:moveTo>
                  <a:lnTo>
                    <a:pt x="15773400" y="1988312"/>
                  </a:lnTo>
                  <a:lnTo>
                    <a:pt x="157734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5" name="Freeform 25"/>
            <p:cNvSpPr/>
            <p:nvPr/>
          </p:nvSpPr>
          <p:spPr>
            <a:xfrm>
              <a:off x="1985390" y="1627124"/>
              <a:ext cx="15773400" cy="7700518"/>
            </a:xfrm>
            <a:custGeom>
              <a:avLst/>
              <a:gdLst/>
              <a:ahLst/>
              <a:cxnLst/>
              <a:rect l="l" t="t" r="r" b="b"/>
              <a:pathLst>
                <a:path w="15773400" h="7700518">
                  <a:moveTo>
                    <a:pt x="1" y="7700518"/>
                  </a:moveTo>
                  <a:lnTo>
                    <a:pt x="15773400" y="7700518"/>
                  </a:lnTo>
                  <a:lnTo>
                    <a:pt x="157734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6" name="Freeform 26"/>
            <p:cNvSpPr/>
            <p:nvPr/>
          </p:nvSpPr>
          <p:spPr>
            <a:xfrm>
              <a:off x="14558645" y="6482588"/>
              <a:ext cx="3200146" cy="3115437"/>
            </a:xfrm>
            <a:custGeom>
              <a:avLst/>
              <a:gdLst/>
              <a:ahLst/>
              <a:cxnLst/>
              <a:rect l="l" t="t" r="r" b="b"/>
              <a:pathLst>
                <a:path w="3200146" h="3115437">
                  <a:moveTo>
                    <a:pt x="0" y="3115437"/>
                  </a:moveTo>
                  <a:lnTo>
                    <a:pt x="3200145" y="3115437"/>
                  </a:lnTo>
                  <a:lnTo>
                    <a:pt x="320014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7" name="Freeform 27"/>
            <p:cNvSpPr/>
            <p:nvPr/>
          </p:nvSpPr>
          <p:spPr>
            <a:xfrm>
              <a:off x="12979400" y="9598025"/>
              <a:ext cx="4114800" cy="547624"/>
            </a:xfrm>
            <a:custGeom>
              <a:avLst/>
              <a:gdLst/>
              <a:ahLst/>
              <a:cxnLst/>
              <a:rect l="l" t="t" r="r" b="b"/>
              <a:pathLst>
                <a:path w="4114800" h="547624">
                  <a:moveTo>
                    <a:pt x="0" y="547624"/>
                  </a:moveTo>
                  <a:lnTo>
                    <a:pt x="4114800" y="547624"/>
                  </a:lnTo>
                  <a:lnTo>
                    <a:pt x="411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sp>
        <p:nvSpPr>
          <p:cNvPr id="28" name="Freeform 28"/>
          <p:cNvSpPr/>
          <p:nvPr/>
        </p:nvSpPr>
        <p:spPr>
          <a:xfrm>
            <a:off x="-65058" y="-414838"/>
            <a:ext cx="18418117" cy="12340138"/>
          </a:xfrm>
          <a:custGeom>
            <a:avLst/>
            <a:gdLst/>
            <a:ahLst/>
            <a:cxnLst/>
            <a:rect l="l" t="t" r="r" b="b"/>
            <a:pathLst>
              <a:path w="18418117" h="12340138">
                <a:moveTo>
                  <a:pt x="0" y="0"/>
                </a:moveTo>
                <a:lnTo>
                  <a:pt x="18418116" y="0"/>
                </a:lnTo>
                <a:lnTo>
                  <a:pt x="18418116" y="12340138"/>
                </a:lnTo>
                <a:lnTo>
                  <a:pt x="0" y="1234013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29" name="TextBox 29"/>
          <p:cNvSpPr txBox="1"/>
          <p:nvPr/>
        </p:nvSpPr>
        <p:spPr>
          <a:xfrm>
            <a:off x="6031859" y="498815"/>
            <a:ext cx="6348489" cy="891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 b="1">
                <a:solidFill>
                  <a:srgbClr val="7030A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EXISTING METHOD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921935" y="1361780"/>
            <a:ext cx="8994090" cy="12213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98"/>
              </a:lnSpc>
            </a:pPr>
            <a:r>
              <a:rPr lang="en-US" sz="4200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Manual Reporting Systems</a:t>
            </a:r>
          </a:p>
          <a:p>
            <a:pPr algn="l">
              <a:lnSpc>
                <a:spcPts val="4498"/>
              </a:lnSpc>
            </a:pPr>
            <a:r>
              <a:rPr lang="en-US" sz="4200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 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801406" y="1888779"/>
            <a:ext cx="11581595" cy="23452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906780" lvl="1" indent="-453390" algn="l">
              <a:lnSpc>
                <a:spcPts val="4498"/>
              </a:lnSpc>
              <a:buFont typeface="Arial"/>
              <a:buChar char="•"/>
            </a:pPr>
            <a:r>
              <a:rPr lang="en-US" sz="4200" dirty="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User report emergencies to rescue teams.</a:t>
            </a:r>
          </a:p>
          <a:p>
            <a:pPr marL="906780" lvl="1" indent="-453390" algn="l">
              <a:lnSpc>
                <a:spcPts val="4498"/>
              </a:lnSpc>
              <a:buFont typeface="Arial"/>
              <a:buChar char="•"/>
            </a:pPr>
            <a:r>
              <a:rPr lang="en-US" sz="4200" u="sng" dirty="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Example</a:t>
            </a:r>
            <a:r>
              <a:rPr lang="en-US" sz="4200" dirty="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: Petco Foundation offers a hotline for reporting lost or injured pets.</a:t>
            </a:r>
          </a:p>
          <a:p>
            <a:pPr algn="l">
              <a:lnSpc>
                <a:spcPts val="4498"/>
              </a:lnSpc>
            </a:pPr>
            <a:endParaRPr lang="en-US" sz="4200" dirty="0">
              <a:solidFill>
                <a:srgbClr val="000000"/>
              </a:solidFill>
              <a:latin typeface="Calibri (MS)"/>
              <a:ea typeface="Calibri (MS)"/>
              <a:cs typeface="Calibri (MS)"/>
              <a:sym typeface="Calibri (MS)"/>
            </a:endParaRPr>
          </a:p>
        </p:txBody>
      </p:sp>
      <p:sp>
        <p:nvSpPr>
          <p:cNvPr id="32" name="TextBox 32"/>
          <p:cNvSpPr txBox="1"/>
          <p:nvPr/>
        </p:nvSpPr>
        <p:spPr>
          <a:xfrm>
            <a:off x="1801406" y="3572542"/>
            <a:ext cx="12411606" cy="34692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98"/>
              </a:lnSpc>
            </a:pPr>
            <a:r>
              <a:rPr lang="en-US" sz="4200" b="1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Animal Welfare Hotlines</a:t>
            </a:r>
          </a:p>
          <a:p>
            <a:pPr marL="906780" lvl="1" indent="-453390" algn="l">
              <a:lnSpc>
                <a:spcPts val="4498"/>
              </a:lnSpc>
              <a:buFont typeface="Arial"/>
              <a:buChar char="•"/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Provides immediate advice and emergency response.</a:t>
            </a:r>
          </a:p>
          <a:p>
            <a:pPr marL="906780" lvl="1" indent="-453390" algn="l">
              <a:lnSpc>
                <a:spcPts val="4498"/>
              </a:lnSpc>
              <a:buFont typeface="Arial"/>
              <a:buChar char="•"/>
            </a:pPr>
            <a:r>
              <a:rPr lang="en-US" sz="4200" u="sng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Example</a:t>
            </a: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: ASPCA’s Animal Poison Control provides 24/7 support for emergencies.</a:t>
            </a:r>
          </a:p>
          <a:p>
            <a:pPr algn="l">
              <a:lnSpc>
                <a:spcPts val="4498"/>
              </a:lnSpc>
            </a:pPr>
            <a:r>
              <a:rPr lang="en-US" sz="420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6914762" y="9617393"/>
            <a:ext cx="118177" cy="3390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898989"/>
                </a:solidFill>
                <a:latin typeface="Calibri (MS)"/>
                <a:ea typeface="Calibri (MS)"/>
                <a:cs typeface="Calibri (MS)"/>
                <a:sym typeface="Calibri (MS)"/>
              </a:rPr>
              <a:t>6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801406" y="6339135"/>
            <a:ext cx="12411606" cy="29072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498"/>
              </a:lnSpc>
            </a:pPr>
            <a:r>
              <a:rPr lang="en-US" sz="4200" b="1" dirty="0">
                <a:solidFill>
                  <a:srgbClr val="000000"/>
                </a:solidFill>
                <a:latin typeface="Calibri (MS) Bold"/>
                <a:ea typeface="Calibri (MS) Bold"/>
                <a:cs typeface="Calibri (MS) Bold"/>
                <a:sym typeface="Calibri (MS) Bold"/>
              </a:rPr>
              <a:t>GPS Pet Trackers</a:t>
            </a:r>
          </a:p>
          <a:p>
            <a:pPr marL="906780" lvl="1" indent="-453390" algn="l">
              <a:lnSpc>
                <a:spcPts val="4498"/>
              </a:lnSpc>
              <a:buFont typeface="Arial"/>
              <a:buChar char="•"/>
            </a:pPr>
            <a:r>
              <a:rPr lang="en-US" sz="4200" dirty="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Tracks pets in real-time via GPS.</a:t>
            </a:r>
          </a:p>
          <a:p>
            <a:pPr marL="906780" lvl="1" indent="-453390" algn="l">
              <a:lnSpc>
                <a:spcPts val="4498"/>
              </a:lnSpc>
              <a:buFont typeface="Arial"/>
              <a:buChar char="•"/>
            </a:pPr>
            <a:r>
              <a:rPr lang="en-US" sz="4200" u="sng" dirty="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Example: </a:t>
            </a:r>
            <a:r>
              <a:rPr lang="en-US" sz="4200" dirty="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Pet Amber Alert uses social media and email to spread missing pet information.</a:t>
            </a:r>
          </a:p>
          <a:p>
            <a:pPr algn="l">
              <a:lnSpc>
                <a:spcPts val="4498"/>
              </a:lnSpc>
            </a:pPr>
            <a:r>
              <a:rPr lang="en-US" sz="4200" dirty="0">
                <a:solidFill>
                  <a:srgbClr val="000000"/>
                </a:solidFill>
                <a:latin typeface="Calibri (MS)"/>
                <a:ea typeface="Calibri (MS)"/>
                <a:cs typeface="Calibri (MS)"/>
                <a:sym typeface="Calibri (MS)"/>
              </a:rPr>
              <a:t> 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257300" y="9617392"/>
            <a:ext cx="1088212" cy="344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898989"/>
                </a:solidFill>
                <a:latin typeface="Calibri (MS)"/>
                <a:ea typeface="Calibri (MS)"/>
                <a:cs typeface="Calibri (MS)"/>
                <a:sym typeface="Calibri (MS)"/>
              </a:rPr>
              <a:t>15-04-2025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1028700" y="0"/>
            <a:ext cx="15773400" cy="1237564"/>
            <a:chOff x="0" y="0"/>
            <a:chExt cx="15773400" cy="123756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773400" cy="1237615"/>
            </a:xfrm>
            <a:custGeom>
              <a:avLst/>
              <a:gdLst/>
              <a:ahLst/>
              <a:cxnLst/>
              <a:rect l="l" t="t" r="r" b="b"/>
              <a:pathLst>
                <a:path w="15773400" h="1237615">
                  <a:moveTo>
                    <a:pt x="0" y="0"/>
                  </a:moveTo>
                  <a:lnTo>
                    <a:pt x="0" y="1237615"/>
                  </a:lnTo>
                  <a:lnTo>
                    <a:pt x="15773400" y="1237615"/>
                  </a:lnTo>
                  <a:lnTo>
                    <a:pt x="1577340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12915900" y="9534525"/>
            <a:ext cx="4114800" cy="547688"/>
            <a:chOff x="0" y="0"/>
            <a:chExt cx="4114800" cy="54768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114800" cy="547624"/>
            </a:xfrm>
            <a:custGeom>
              <a:avLst/>
              <a:gdLst/>
              <a:ahLst/>
              <a:cxnLst/>
              <a:rect l="l" t="t" r="r" b="b"/>
              <a:pathLst>
                <a:path w="4114800" h="547624">
                  <a:moveTo>
                    <a:pt x="0" y="547624"/>
                  </a:moveTo>
                  <a:lnTo>
                    <a:pt x="4114800" y="547624"/>
                  </a:lnTo>
                  <a:lnTo>
                    <a:pt x="411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3386585" y="83287"/>
            <a:ext cx="11278667" cy="916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19"/>
              </a:lnSpc>
            </a:pPr>
            <a:r>
              <a:rPr lang="en-US" sz="4800" b="1">
                <a:solidFill>
                  <a:srgbClr val="7030A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PROPOSED / INNOVATIVE METHOD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257300" y="1103652"/>
            <a:ext cx="7327173" cy="750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23"/>
              </a:lnSpc>
            </a:pPr>
            <a:r>
              <a:rPr lang="en-US" sz="3799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1. Automated Emergency Detection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257300" y="1845526"/>
            <a:ext cx="123044" cy="7358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23"/>
              </a:lnSpc>
            </a:pPr>
            <a:r>
              <a:rPr lang="en-US" sz="37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756605" y="1673392"/>
            <a:ext cx="13655735" cy="20890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23"/>
              </a:lnSpc>
            </a:pPr>
            <a:r>
              <a:rPr lang="en-US" sz="3799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ResQtail</a:t>
            </a:r>
            <a:r>
              <a:rPr lang="en-US" sz="37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uses behavior-based on automatically detect emergencies based on pet activity, ensuring faster response without requiring user input.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57300" y="4703035"/>
            <a:ext cx="123044" cy="7358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23"/>
              </a:lnSpc>
            </a:pPr>
            <a:r>
              <a:rPr lang="en-US" sz="37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57300" y="7560535"/>
            <a:ext cx="123044" cy="7358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23"/>
              </a:lnSpc>
            </a:pPr>
            <a:r>
              <a:rPr lang="en-US" sz="379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6914762" y="9665018"/>
            <a:ext cx="118177" cy="291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64"/>
              </a:lnSpc>
            </a:pPr>
            <a:r>
              <a:rPr lang="en-US" sz="1800">
                <a:solidFill>
                  <a:srgbClr val="898989"/>
                </a:solidFill>
                <a:latin typeface="Calibri (MS)"/>
                <a:ea typeface="Calibri (MS)"/>
                <a:cs typeface="Calibri (MS)"/>
                <a:sym typeface="Calibri (MS)"/>
              </a:rPr>
              <a:t>7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380344" y="6990796"/>
            <a:ext cx="9739440" cy="750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23"/>
              </a:lnSpc>
            </a:pPr>
            <a:r>
              <a:rPr lang="en-US" sz="3799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3. Accessible &amp; Cost-Effective Solution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318822" y="4133296"/>
            <a:ext cx="8577978" cy="6528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23"/>
              </a:lnSpc>
            </a:pPr>
            <a:r>
              <a:rPr lang="en-US" sz="3799" b="1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2. Real-Time Alerts &amp; GPS Location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909005" y="7617685"/>
            <a:ext cx="13655735" cy="21604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23"/>
              </a:lnSpc>
            </a:pPr>
            <a:r>
              <a:rPr lang="en-US" sz="37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Utilizing Web application and smartphone and a simple, </a:t>
            </a:r>
            <a:r>
              <a:rPr lang="en-US" sz="3799" dirty="0" err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ResQtail</a:t>
            </a:r>
            <a:r>
              <a:rPr lang="en-US" sz="37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provides an affordable, hardware-free system that is easy to use and accessible to a wide audience.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909005" y="4755693"/>
            <a:ext cx="13655735" cy="21604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23"/>
              </a:lnSpc>
            </a:pPr>
            <a:r>
              <a:rPr lang="en-US" sz="3799" dirty="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When an emergency is detected, the system immediately sends real-time alerts with GPS coordinates, enabling quick action from pet owners or rescue teams.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257300" y="9617392"/>
            <a:ext cx="1088212" cy="344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898989"/>
                </a:solidFill>
                <a:latin typeface="Calibri (MS)"/>
                <a:ea typeface="Calibri (MS)"/>
                <a:cs typeface="Calibri (MS)"/>
                <a:sym typeface="Calibri (MS)"/>
              </a:rPr>
              <a:t>15-04-2025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1134942" y="3047415"/>
            <a:ext cx="15900397" cy="3428124"/>
            <a:chOff x="0" y="0"/>
            <a:chExt cx="15900400" cy="3428124"/>
          </a:xfrm>
        </p:grpSpPr>
        <p:sp>
          <p:nvSpPr>
            <p:cNvPr id="3" name="Freeform 3"/>
            <p:cNvSpPr/>
            <p:nvPr/>
          </p:nvSpPr>
          <p:spPr>
            <a:xfrm>
              <a:off x="2180717" y="65913"/>
              <a:ext cx="12344400" cy="2623312"/>
            </a:xfrm>
            <a:custGeom>
              <a:avLst/>
              <a:gdLst/>
              <a:ahLst/>
              <a:cxnLst/>
              <a:rect l="l" t="t" r="r" b="b"/>
              <a:pathLst>
                <a:path w="12344400" h="2623312">
                  <a:moveTo>
                    <a:pt x="2413" y="2413"/>
                  </a:moveTo>
                  <a:lnTo>
                    <a:pt x="2413" y="2620899"/>
                  </a:lnTo>
                  <a:moveTo>
                    <a:pt x="1030732" y="2413"/>
                  </a:moveTo>
                  <a:lnTo>
                    <a:pt x="1030732" y="2620899"/>
                  </a:lnTo>
                  <a:moveTo>
                    <a:pt x="12342114" y="2413"/>
                  </a:moveTo>
                  <a:lnTo>
                    <a:pt x="12342114" y="2620899"/>
                  </a:lnTo>
                  <a:moveTo>
                    <a:pt x="0" y="0"/>
                  </a:moveTo>
                  <a:lnTo>
                    <a:pt x="12344400" y="0"/>
                  </a:lnTo>
                  <a:moveTo>
                    <a:pt x="0" y="655828"/>
                  </a:moveTo>
                  <a:lnTo>
                    <a:pt x="12344400" y="655828"/>
                  </a:lnTo>
                  <a:moveTo>
                    <a:pt x="0" y="1311656"/>
                  </a:moveTo>
                  <a:lnTo>
                    <a:pt x="12344400" y="1311656"/>
                  </a:lnTo>
                  <a:moveTo>
                    <a:pt x="0" y="1967484"/>
                  </a:moveTo>
                  <a:lnTo>
                    <a:pt x="12344400" y="1967484"/>
                  </a:lnTo>
                  <a:moveTo>
                    <a:pt x="0" y="2623312"/>
                  </a:moveTo>
                  <a:lnTo>
                    <a:pt x="12344400" y="2623312"/>
                  </a:lnTo>
                </a:path>
              </a:pathLst>
            </a:custGeom>
            <a:solidFill>
              <a:srgbClr val="000000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2180717" y="63500"/>
              <a:ext cx="12344527" cy="2628138"/>
            </a:xfrm>
            <a:custGeom>
              <a:avLst/>
              <a:gdLst/>
              <a:ahLst/>
              <a:cxnLst/>
              <a:rect l="l" t="t" r="r" b="b"/>
              <a:pathLst>
                <a:path w="12344527" h="2628138">
                  <a:moveTo>
                    <a:pt x="4826" y="4826"/>
                  </a:moveTo>
                  <a:lnTo>
                    <a:pt x="4826" y="2623312"/>
                  </a:lnTo>
                  <a:lnTo>
                    <a:pt x="0" y="2623312"/>
                  </a:lnTo>
                  <a:lnTo>
                    <a:pt x="0" y="4826"/>
                  </a:lnTo>
                  <a:close/>
                  <a:moveTo>
                    <a:pt x="1033145" y="4826"/>
                  </a:moveTo>
                  <a:lnTo>
                    <a:pt x="1033145" y="2623312"/>
                  </a:lnTo>
                  <a:lnTo>
                    <a:pt x="1028319" y="2623312"/>
                  </a:lnTo>
                  <a:lnTo>
                    <a:pt x="1028319" y="4826"/>
                  </a:lnTo>
                  <a:close/>
                  <a:moveTo>
                    <a:pt x="12344527" y="4826"/>
                  </a:moveTo>
                  <a:lnTo>
                    <a:pt x="12344527" y="2623312"/>
                  </a:lnTo>
                  <a:lnTo>
                    <a:pt x="12339701" y="2623312"/>
                  </a:lnTo>
                  <a:lnTo>
                    <a:pt x="12339701" y="4826"/>
                  </a:lnTo>
                  <a:close/>
                  <a:moveTo>
                    <a:pt x="0" y="0"/>
                  </a:moveTo>
                  <a:lnTo>
                    <a:pt x="12344400" y="0"/>
                  </a:lnTo>
                  <a:lnTo>
                    <a:pt x="12344400" y="4826"/>
                  </a:lnTo>
                  <a:lnTo>
                    <a:pt x="0" y="4826"/>
                  </a:lnTo>
                  <a:close/>
                  <a:moveTo>
                    <a:pt x="0" y="655828"/>
                  </a:moveTo>
                  <a:lnTo>
                    <a:pt x="12344400" y="655828"/>
                  </a:lnTo>
                  <a:lnTo>
                    <a:pt x="12344400" y="660654"/>
                  </a:lnTo>
                  <a:lnTo>
                    <a:pt x="0" y="660654"/>
                  </a:lnTo>
                  <a:close/>
                  <a:moveTo>
                    <a:pt x="0" y="1311656"/>
                  </a:moveTo>
                  <a:lnTo>
                    <a:pt x="12344400" y="1311656"/>
                  </a:lnTo>
                  <a:lnTo>
                    <a:pt x="12344400" y="1316482"/>
                  </a:lnTo>
                  <a:lnTo>
                    <a:pt x="0" y="1316482"/>
                  </a:lnTo>
                  <a:close/>
                  <a:moveTo>
                    <a:pt x="0" y="1967484"/>
                  </a:moveTo>
                  <a:lnTo>
                    <a:pt x="12344400" y="1967484"/>
                  </a:lnTo>
                  <a:lnTo>
                    <a:pt x="12344400" y="1972310"/>
                  </a:lnTo>
                  <a:lnTo>
                    <a:pt x="0" y="1972310"/>
                  </a:lnTo>
                  <a:close/>
                  <a:moveTo>
                    <a:pt x="0" y="2623312"/>
                  </a:moveTo>
                  <a:lnTo>
                    <a:pt x="12344400" y="2623312"/>
                  </a:lnTo>
                  <a:lnTo>
                    <a:pt x="12344400" y="2628138"/>
                  </a:lnTo>
                  <a:lnTo>
                    <a:pt x="0" y="2628138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63500" y="2816987"/>
              <a:ext cx="4114800" cy="547624"/>
            </a:xfrm>
            <a:custGeom>
              <a:avLst/>
              <a:gdLst/>
              <a:ahLst/>
              <a:cxnLst/>
              <a:rect l="l" t="t" r="r" b="b"/>
              <a:pathLst>
                <a:path w="4114800" h="547624">
                  <a:moveTo>
                    <a:pt x="0" y="547624"/>
                  </a:moveTo>
                  <a:lnTo>
                    <a:pt x="4114800" y="547624"/>
                  </a:lnTo>
                  <a:lnTo>
                    <a:pt x="411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6" name="Freeform 6"/>
            <p:cNvSpPr/>
            <p:nvPr/>
          </p:nvSpPr>
          <p:spPr>
            <a:xfrm>
              <a:off x="11722100" y="2816987"/>
              <a:ext cx="4114800" cy="547624"/>
            </a:xfrm>
            <a:custGeom>
              <a:avLst/>
              <a:gdLst/>
              <a:ahLst/>
              <a:cxnLst/>
              <a:rect l="l" t="t" r="r" b="b"/>
              <a:pathLst>
                <a:path w="4114800" h="547624">
                  <a:moveTo>
                    <a:pt x="0" y="547624"/>
                  </a:moveTo>
                  <a:lnTo>
                    <a:pt x="4114800" y="547624"/>
                  </a:lnTo>
                  <a:lnTo>
                    <a:pt x="41148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sp>
        <p:nvSpPr>
          <p:cNvPr id="7" name="TextBox 7"/>
          <p:cNvSpPr txBox="1"/>
          <p:nvPr/>
        </p:nvSpPr>
        <p:spPr>
          <a:xfrm>
            <a:off x="6578484" y="1439576"/>
            <a:ext cx="8673989" cy="5124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00"/>
              </a:lnSpc>
            </a:pPr>
            <a:r>
              <a:rPr lang="en-US" sz="4800" b="1">
                <a:solidFill>
                  <a:srgbClr val="7030A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SPECIFICATION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683460" y="3932802"/>
            <a:ext cx="97155" cy="285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1500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1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683460" y="4609062"/>
            <a:ext cx="97155" cy="285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1500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2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683460" y="5285337"/>
            <a:ext cx="97155" cy="285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1500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3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3523545" y="3301219"/>
            <a:ext cx="416985" cy="285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1500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S.No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561070" y="3932802"/>
            <a:ext cx="3666776" cy="785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1500" b="1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Operating System Compatibility</a:t>
            </a:r>
          </a:p>
          <a:p>
            <a:pPr algn="l">
              <a:lnSpc>
                <a:spcPts val="2100"/>
              </a:lnSpc>
            </a:pPr>
            <a:endParaRPr lang="en-US" sz="1500" b="1" dirty="0">
              <a:solidFill>
                <a:srgbClr val="000000"/>
              </a:solidFill>
              <a:latin typeface="Times New Roman Bold"/>
              <a:ea typeface="Times New Roman Bold"/>
              <a:cs typeface="Times New Roman Bold"/>
              <a:sym typeface="Times New Roman Bold"/>
            </a:endParaRPr>
          </a:p>
          <a:p>
            <a:pPr algn="l">
              <a:lnSpc>
                <a:spcPts val="2100"/>
              </a:lnSpc>
            </a:pPr>
            <a:endParaRPr lang="en-US" sz="1500" b="1" dirty="0">
              <a:solidFill>
                <a:srgbClr val="000000"/>
              </a:solidFill>
              <a:latin typeface="Times New Roman Bold"/>
              <a:ea typeface="Times New Roman Bold"/>
              <a:cs typeface="Times New Roman Bold"/>
              <a:sym typeface="Times New Roman Bold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8533816" y="3301219"/>
            <a:ext cx="2917126" cy="2500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1600" b="1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SOFTWARE SPECIFICATIONS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6798976" y="9617392"/>
            <a:ext cx="236363" cy="344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898989"/>
                </a:solidFill>
                <a:latin typeface="Calibri (MS)"/>
                <a:ea typeface="Calibri (MS)"/>
                <a:cs typeface="Calibri (MS)"/>
                <a:sym typeface="Calibri (MS)"/>
              </a:rPr>
              <a:t>8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533816" y="4523337"/>
            <a:ext cx="3666776" cy="828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1500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Location-Based Services</a:t>
            </a:r>
          </a:p>
          <a:p>
            <a:pPr algn="l">
              <a:lnSpc>
                <a:spcPts val="2100"/>
              </a:lnSpc>
            </a:pPr>
            <a:endParaRPr lang="en-US" sz="1500" b="1">
              <a:solidFill>
                <a:srgbClr val="000000"/>
              </a:solidFill>
              <a:latin typeface="Times New Roman Bold"/>
              <a:ea typeface="Times New Roman Bold"/>
              <a:cs typeface="Times New Roman Bold"/>
              <a:sym typeface="Times New Roman Bold"/>
            </a:endParaRPr>
          </a:p>
          <a:p>
            <a:pPr algn="l">
              <a:lnSpc>
                <a:spcPts val="2100"/>
              </a:lnSpc>
            </a:pPr>
            <a:endParaRPr lang="en-US" sz="1500" b="1">
              <a:solidFill>
                <a:srgbClr val="000000"/>
              </a:solidFill>
              <a:latin typeface="Times New Roman Bold"/>
              <a:ea typeface="Times New Roman Bold"/>
              <a:cs typeface="Times New Roman Bold"/>
              <a:sym typeface="Times New Roman Bold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8533816" y="5123412"/>
            <a:ext cx="3666776" cy="295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1500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Behavior Detection &amp; Alert System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257300" y="9617392"/>
            <a:ext cx="1088212" cy="344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898989"/>
                </a:solidFill>
                <a:latin typeface="Calibri (MS)"/>
                <a:ea typeface="Calibri (MS)"/>
                <a:cs typeface="Calibri (MS)"/>
                <a:sym typeface="Calibri (MS)"/>
              </a:rPr>
              <a:t>15-04-2025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874</Words>
  <Application>Microsoft Office PowerPoint</Application>
  <PresentationFormat>Custom</PresentationFormat>
  <Paragraphs>175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Times New Roman Bold</vt:lpstr>
      <vt:lpstr>Calibri (MS)</vt:lpstr>
      <vt:lpstr>Calibri</vt:lpstr>
      <vt:lpstr>Times New Roman</vt:lpstr>
      <vt:lpstr>Calibri (MS) Bold</vt:lpstr>
      <vt:lpstr>Arimo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SECE PPT REVIEW 2.pptx.pdf</dc:title>
  <cp:lastModifiedBy>NAVEEN PRASANTH</cp:lastModifiedBy>
  <cp:revision>2</cp:revision>
  <dcterms:created xsi:type="dcterms:W3CDTF">2006-08-16T00:00:00Z</dcterms:created>
  <dcterms:modified xsi:type="dcterms:W3CDTF">2025-04-15T09:24:39Z</dcterms:modified>
  <dc:identifier>DAGkrNPbwtQ</dc:identifier>
</cp:coreProperties>
</file>

<file path=docProps/thumbnail.jpeg>
</file>